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8" r:id="rId2"/>
    <p:sldId id="287" r:id="rId3"/>
    <p:sldId id="260" r:id="rId4"/>
    <p:sldId id="273" r:id="rId5"/>
    <p:sldId id="274" r:id="rId6"/>
    <p:sldId id="275" r:id="rId7"/>
    <p:sldId id="276" r:id="rId8"/>
    <p:sldId id="295" r:id="rId9"/>
    <p:sldId id="277" r:id="rId10"/>
    <p:sldId id="289" r:id="rId11"/>
    <p:sldId id="293" r:id="rId12"/>
    <p:sldId id="294" r:id="rId13"/>
    <p:sldId id="278" r:id="rId14"/>
    <p:sldId id="283" r:id="rId15"/>
    <p:sldId id="284" r:id="rId16"/>
    <p:sldId id="285" r:id="rId17"/>
    <p:sldId id="286" r:id="rId18"/>
    <p:sldId id="288" r:id="rId19"/>
    <p:sldId id="279" r:id="rId20"/>
    <p:sldId id="280"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FE7AF96-5F52-4F18-90AE-AC62EA639DDB}">
          <p14:sldIdLst>
            <p14:sldId id="258"/>
            <p14:sldId id="287"/>
            <p14:sldId id="260"/>
            <p14:sldId id="273"/>
            <p14:sldId id="274"/>
            <p14:sldId id="275"/>
            <p14:sldId id="276"/>
            <p14:sldId id="295"/>
            <p14:sldId id="277"/>
            <p14:sldId id="289"/>
            <p14:sldId id="293"/>
            <p14:sldId id="294"/>
            <p14:sldId id="278"/>
            <p14:sldId id="283"/>
            <p14:sldId id="284"/>
            <p14:sldId id="285"/>
            <p14:sldId id="286"/>
            <p14:sldId id="288"/>
            <p14:sldId id="279"/>
            <p14:sldId id="28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196" autoAdjust="0"/>
  </p:normalViewPr>
  <p:slideViewPr>
    <p:cSldViewPr snapToGrid="0">
      <p:cViewPr varScale="1">
        <p:scale>
          <a:sx n="85" d="100"/>
          <a:sy n="85" d="100"/>
        </p:scale>
        <p:origin x="101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4919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CEF791B-AB20-4C85-B8EE-61C827AAF3E8}" type="datetimeFigureOut">
              <a:rPr lang="en-IN" smtClean="0"/>
              <a:t>24-05-2024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3261465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515204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34605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2757525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5697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2532259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569821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206476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346224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EF791B-AB20-4C85-B8EE-61C827AAF3E8}" type="datetimeFigureOut">
              <a:rPr lang="en-IN" smtClean="0"/>
              <a:t>24-05-2024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142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EF791B-AB20-4C85-B8EE-61C827AAF3E8}" type="datetimeFigureOut">
              <a:rPr lang="en-IN" smtClean="0"/>
              <a:t>24-05-2024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795256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EF791B-AB20-4C85-B8EE-61C827AAF3E8}" type="datetimeFigureOut">
              <a:rPr lang="en-IN" smtClean="0"/>
              <a:t>24-05-2024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1274015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EF791B-AB20-4C85-B8EE-61C827AAF3E8}" type="datetimeFigureOut">
              <a:rPr lang="en-IN" smtClean="0"/>
              <a:t>24-05-2024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762958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EF791B-AB20-4C85-B8EE-61C827AAF3E8}" type="datetimeFigureOut">
              <a:rPr lang="en-IN" smtClean="0"/>
              <a:t>24-05-2024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2288324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EF791B-AB20-4C85-B8EE-61C827AAF3E8}" type="datetimeFigureOut">
              <a:rPr lang="en-IN" smtClean="0"/>
              <a:t>24-05-2024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42366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EF791B-AB20-4C85-B8EE-61C827AAF3E8}" type="datetimeFigureOut">
              <a:rPr lang="en-IN" smtClean="0"/>
              <a:t>24-05-2024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9455B5-9C6F-41D1-84DB-62DB87A611FC}" type="slidenum">
              <a:rPr lang="en-IN" smtClean="0"/>
              <a:t>‹#›</a:t>
            </a:fld>
            <a:endParaRPr lang="en-IN"/>
          </a:p>
        </p:txBody>
      </p:sp>
    </p:spTree>
    <p:extLst>
      <p:ext uri="{BB962C8B-B14F-4D97-AF65-F5344CB8AC3E}">
        <p14:creationId xmlns:p14="http://schemas.microsoft.com/office/powerpoint/2010/main" val="346965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CEF791B-AB20-4C85-B8EE-61C827AAF3E8}" type="datetimeFigureOut">
              <a:rPr lang="en-IN" smtClean="0"/>
              <a:t>24-05-2024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E9455B5-9C6F-41D1-84DB-62DB87A611FC}" type="slidenum">
              <a:rPr lang="en-IN" smtClean="0"/>
              <a:t>‹#›</a:t>
            </a:fld>
            <a:endParaRPr lang="en-IN"/>
          </a:p>
        </p:txBody>
      </p:sp>
    </p:spTree>
    <p:extLst>
      <p:ext uri="{BB962C8B-B14F-4D97-AF65-F5344CB8AC3E}">
        <p14:creationId xmlns:p14="http://schemas.microsoft.com/office/powerpoint/2010/main" val="1822605876"/>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62275"/>
            <a:ext cx="12120563" cy="1081088"/>
          </a:xfrm>
        </p:spPr>
        <p:txBody>
          <a:bodyPr>
            <a:normAutofit/>
          </a:bodyPr>
          <a:lstStyle/>
          <a:p>
            <a:pPr algn="ctr"/>
            <a:r>
              <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rPr>
              <a:t>Deep learning based Vehicle detection and speed estimation in traffic using videos</a:t>
            </a:r>
            <a:r>
              <a:rPr lang="en-US" sz="30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3000" b="1" dirty="0">
              <a:latin typeface="Times New Roman" panose="02020603050405020304" pitchFamily="18" charset="0"/>
              <a:cs typeface="Times New Roman" panose="02020603050405020304" pitchFamily="18" charset="0"/>
            </a:endParaRPr>
          </a:p>
        </p:txBody>
      </p:sp>
      <p:pic>
        <p:nvPicPr>
          <p:cNvPr id="3" name="image6.jpg"/>
          <p:cNvPicPr>
            <a:picLocks noGrp="1" noChangeAspect="1"/>
          </p:cNvPicPr>
          <p:nvPr>
            <p:ph sz="half" idx="4294967295"/>
          </p:nvPr>
        </p:nvPicPr>
        <p:blipFill>
          <a:blip r:embed="rId2"/>
          <a:srcRect/>
          <a:stretch>
            <a:fillRect/>
          </a:stretch>
        </p:blipFill>
        <p:spPr>
          <a:xfrm>
            <a:off x="0" y="92075"/>
            <a:ext cx="1181100" cy="850900"/>
          </a:xfrm>
          <a:prstGeom prst="rect">
            <a:avLst/>
          </a:prstGeom>
        </p:spPr>
      </p:pic>
      <p:sp>
        <p:nvSpPr>
          <p:cNvPr id="8" name="TextBox 7"/>
          <p:cNvSpPr txBox="1"/>
          <p:nvPr/>
        </p:nvSpPr>
        <p:spPr>
          <a:xfrm>
            <a:off x="1788160" y="5483741"/>
            <a:ext cx="184731" cy="646331"/>
          </a:xfrm>
          <a:prstGeom prst="rect">
            <a:avLst/>
          </a:prstGeom>
          <a:noFill/>
        </p:spPr>
        <p:txBody>
          <a:bodyPr wrap="none" rtlCol="0">
            <a:spAutoFit/>
          </a:bodyPr>
          <a:lstStyle/>
          <a:p>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
        <p:nvSpPr>
          <p:cNvPr id="23" name="Rectangle: Rounded Corners 22"/>
          <p:cNvSpPr/>
          <p:nvPr/>
        </p:nvSpPr>
        <p:spPr>
          <a:xfrm>
            <a:off x="6593242" y="4970225"/>
            <a:ext cx="5527040" cy="132183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a:p>
            <a:pPr algn="ctr"/>
            <a:r>
              <a:rPr lang="en-US" b="1" dirty="0">
                <a:latin typeface="Calibri" panose="020F0502020204030204" pitchFamily="34" charset="0"/>
                <a:ea typeface="Calibri" panose="020F0502020204030204" pitchFamily="34" charset="0"/>
                <a:cs typeface="Calibri" panose="020F0502020204030204" pitchFamily="34" charset="0"/>
              </a:rPr>
              <a:t>Guide:-</a:t>
            </a:r>
          </a:p>
          <a:p>
            <a:pPr algn="ctr"/>
            <a:endParaRPr lang="en-US" sz="900" dirty="0">
              <a:latin typeface="Calibri" panose="020F0502020204030204" pitchFamily="34" charset="0"/>
              <a:ea typeface="Calibri" panose="020F0502020204030204" pitchFamily="34" charset="0"/>
              <a:cs typeface="Calibri" panose="020F0502020204030204" pitchFamily="34" charset="0"/>
            </a:endParaRPr>
          </a:p>
          <a:p>
            <a:pPr algn="ctr"/>
            <a:r>
              <a:rPr lang="en-US" sz="1600" dirty="0">
                <a:latin typeface="Times New Roman" panose="02020603050405020304" pitchFamily="18" charset="0"/>
                <a:ea typeface="Calibri" panose="020F0502020204030204" pitchFamily="34" charset="0"/>
                <a:cs typeface="Times New Roman" panose="02020603050405020304" pitchFamily="18" charset="0"/>
              </a:rPr>
              <a:t>Mrs.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Lalitha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Bandeppa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000" dirty="0">
                <a:latin typeface="Times New Roman" panose="02020603050405020304" pitchFamily="18" charset="0"/>
                <a:ea typeface="Calibri" panose="020F0502020204030204" pitchFamily="34" charset="0"/>
                <a:cs typeface="Times New Roman" panose="02020603050405020304" pitchFamily="18" charset="0"/>
              </a:rPr>
              <a:t>MTech</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1600" dirty="0">
                <a:latin typeface="Times New Roman" panose="02020603050405020304" pitchFamily="18" charset="0"/>
                <a:ea typeface="Calibri" panose="020F0502020204030204" pitchFamily="34" charset="0"/>
                <a:cs typeface="Times New Roman" panose="02020603050405020304" pitchFamily="18" charset="0"/>
              </a:rPr>
              <a:t>Asst. Prof., Dept. of  CSE,</a:t>
            </a:r>
          </a:p>
          <a:p>
            <a:pPr algn="ctr"/>
            <a:r>
              <a:rPr lang="en-US" sz="1600" dirty="0">
                <a:latin typeface="Times New Roman" panose="02020603050405020304" pitchFamily="18" charset="0"/>
                <a:ea typeface="Calibri" panose="020F0502020204030204" pitchFamily="34" charset="0"/>
                <a:cs typeface="Times New Roman" panose="02020603050405020304" pitchFamily="18" charset="0"/>
              </a:rPr>
              <a:t>CIT, Gubbi, Tumakuru.</a:t>
            </a:r>
          </a:p>
          <a:p>
            <a:pPr algn="ct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24" name="Rectangle: Rounded Corners 23"/>
          <p:cNvSpPr/>
          <p:nvPr/>
        </p:nvSpPr>
        <p:spPr>
          <a:xfrm>
            <a:off x="220285" y="4260741"/>
            <a:ext cx="5527040" cy="25049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Presented by:-</a:t>
            </a:r>
          </a:p>
          <a:p>
            <a:pPr algn="ctr"/>
            <a:endParaRPr lang="en-US" dirty="0">
              <a:latin typeface="Calibri" panose="020F0502020204030204" pitchFamily="34" charset="0"/>
              <a:ea typeface="Calibri" panose="020F0502020204030204" pitchFamily="34" charset="0"/>
              <a:cs typeface="Calibri" panose="020F0502020204030204" pitchFamily="34" charset="0"/>
            </a:endParaRPr>
          </a:p>
          <a:p>
            <a:pPr algn="ctr"/>
            <a:r>
              <a:rPr lang="en-US" dirty="0">
                <a:latin typeface="Times New Roman" panose="02020603050405020304" pitchFamily="18" charset="0"/>
                <a:ea typeface="Calibri" panose="020F0502020204030204" pitchFamily="34" charset="0"/>
                <a:cs typeface="Times New Roman" panose="02020603050405020304" pitchFamily="18" charset="0"/>
              </a:rPr>
              <a:t>Kusuma G (1CG20CS043)</a:t>
            </a:r>
          </a:p>
          <a:p>
            <a:pPr algn="ctr"/>
            <a:r>
              <a:rPr lang="en-US" dirty="0">
                <a:latin typeface="Times New Roman" panose="02020603050405020304" pitchFamily="18" charset="0"/>
                <a:ea typeface="Calibri" panose="020F0502020204030204" pitchFamily="34" charset="0"/>
                <a:cs typeface="Times New Roman" panose="02020603050405020304" pitchFamily="18" charset="0"/>
              </a:rPr>
              <a:t>Mohammed Afreed Ulla (1CG20CS055)</a:t>
            </a:r>
          </a:p>
          <a:p>
            <a:pPr algn="ctr"/>
            <a:r>
              <a:rPr lang="en-US" dirty="0">
                <a:latin typeface="Times New Roman" panose="02020603050405020304" pitchFamily="18" charset="0"/>
                <a:ea typeface="Calibri" panose="020F0502020204030204" pitchFamily="34" charset="0"/>
                <a:cs typeface="Times New Roman" panose="02020603050405020304" pitchFamily="18" charset="0"/>
              </a:rPr>
              <a:t>Mohammed Ashhad (1CG20CS056)</a:t>
            </a:r>
          </a:p>
          <a:p>
            <a:pPr algn="ctr"/>
            <a:r>
              <a:rPr lang="en-US" dirty="0">
                <a:latin typeface="Times New Roman" panose="02020603050405020304" pitchFamily="18" charset="0"/>
                <a:ea typeface="Calibri" panose="020F0502020204030204" pitchFamily="34" charset="0"/>
                <a:cs typeface="Times New Roman" panose="02020603050405020304" pitchFamily="18" charset="0"/>
              </a:rPr>
              <a:t>Mohammed Ibrahim (1CG20CS057)</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 Box 4"/>
          <p:cNvSpPr txBox="1"/>
          <p:nvPr/>
        </p:nvSpPr>
        <p:spPr>
          <a:xfrm>
            <a:off x="1147482" y="277907"/>
            <a:ext cx="9412942" cy="1152964"/>
          </a:xfrm>
          <a:prstGeom prst="rect">
            <a:avLst/>
          </a:prstGeom>
          <a:noFill/>
        </p:spPr>
        <p:txBody>
          <a:bodyPr wrap="square" rtlCol="0">
            <a:noAutofit/>
            <a:scene3d>
              <a:camera prst="orthographicFront"/>
              <a:lightRig rig="threePt" dir="t"/>
            </a:scene3d>
          </a:bodyPr>
          <a:lstStyle/>
          <a:p>
            <a:pPr algn="ctr"/>
            <a:r>
              <a:rPr lang="en-US"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CHANNABASAVESHWARA INSTITUTE</a:t>
            </a:r>
            <a:r>
              <a:rPr lang="en-IN" altLang="en-US"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OF</a:t>
            </a:r>
            <a:r>
              <a:rPr lang="en-IN" altLang="en-US"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TECHNOLOGY,GUBBI,TUMKUR.</a:t>
            </a:r>
            <a:endParaRPr lang="en-US"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1400" b="1" dirty="0">
                <a:ln w="13462">
                  <a:noFill/>
                  <a:prstDash val="solid"/>
                </a:ln>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(Affiliated to VTU, Belagavi &amp; Approved by AICTE, New</a:t>
            </a:r>
            <a:r>
              <a:rPr lang="en-IN" altLang="en-US" sz="1400" b="1" dirty="0">
                <a:ln w="13462">
                  <a:noFill/>
                  <a:prstDash val="solid"/>
                </a:ln>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400" b="1" dirty="0">
                <a:ln w="13462">
                  <a:noFill/>
                  <a:prstDash val="solid"/>
                </a:ln>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Delhi)</a:t>
            </a:r>
          </a:p>
          <a:p>
            <a:pPr algn="ctr"/>
            <a:r>
              <a:rPr lang="en-US" sz="1400" b="1" dirty="0">
                <a:ln w="13462">
                  <a:noFill/>
                  <a:prstDash val="solid"/>
                </a:ln>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(NAAC Accredited &amp; ISO 9001:2015 certified institution)</a:t>
            </a:r>
            <a:br>
              <a:rPr lang="en-US" sz="1400" b="1" dirty="0">
                <a:ln w="13462">
                  <a:noFill/>
                  <a:prstDash val="solid"/>
                </a:ln>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br>
            <a:r>
              <a:rPr lang="en-IN" altLang="en-US" sz="1400" b="1" dirty="0">
                <a:ln w="13462">
                  <a:noFill/>
                  <a:prstDash val="solid"/>
                </a:ln>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400" b="1" dirty="0">
                <a:ln w="13462">
                  <a:noFill/>
                  <a:prstDash val="solid"/>
                </a:ln>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NH 206 (B H Road), Gubbi, </a:t>
            </a:r>
            <a:r>
              <a:rPr lang="en-US" sz="1400" b="1" dirty="0" err="1">
                <a:ln w="13462">
                  <a:noFill/>
                  <a:prstDash val="solid"/>
                </a:ln>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Tumkur</a:t>
            </a:r>
            <a:r>
              <a:rPr lang="en-US" sz="1400" b="1" dirty="0">
                <a:ln w="13462">
                  <a:noFill/>
                  <a:prstDash val="solid"/>
                </a:ln>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- 572216</a:t>
            </a:r>
            <a:r>
              <a:rPr lang="en-IN" sz="1400" b="1" dirty="0">
                <a:solidFill>
                  <a:schemeClr val="bg1">
                    <a:lumMod val="75000"/>
                  </a:schemeClr>
                </a:solidFill>
                <a:latin typeface="Calibri" panose="020F0502020204030204" pitchFamily="34" charset="0"/>
                <a:cs typeface="Calibri" panose="020F0502020204030204" pitchFamily="34" charset="0"/>
                <a:sym typeface="+mn-ea"/>
              </a:rPr>
              <a:t>              </a:t>
            </a:r>
          </a:p>
          <a:p>
            <a:pPr algn="ctr"/>
            <a:r>
              <a:rPr lang="en-IN" sz="1400" b="1" dirty="0">
                <a:solidFill>
                  <a:schemeClr val="bg1">
                    <a:lumMod val="75000"/>
                  </a:schemeClr>
                </a:solidFill>
                <a:latin typeface="Calibri" panose="020F0502020204030204" pitchFamily="34" charset="0"/>
                <a:cs typeface="Calibri" panose="020F0502020204030204" pitchFamily="34" charset="0"/>
                <a:sym typeface="+mn-ea"/>
              </a:rPr>
              <a:t>      </a:t>
            </a:r>
            <a:r>
              <a:rPr lang="en-IN" sz="1600" b="1" dirty="0">
                <a:solidFill>
                  <a:schemeClr val="bg1">
                    <a:lumMod val="75000"/>
                  </a:schemeClr>
                </a:solidFill>
                <a:latin typeface="Times New Roman" panose="02020603050405020304" pitchFamily="18" charset="0"/>
                <a:cs typeface="Times New Roman" panose="02020603050405020304" pitchFamily="18" charset="0"/>
                <a:sym typeface="+mn-ea"/>
              </a:rPr>
              <a:t>Department of Computer Science and Engineering                                   </a:t>
            </a:r>
          </a:p>
          <a:p>
            <a:pPr algn="ctr"/>
            <a:r>
              <a:rPr lang="en-IN" sz="1600" b="1" dirty="0">
                <a:solidFill>
                  <a:schemeClr val="bg1">
                    <a:lumMod val="75000"/>
                  </a:schemeClr>
                </a:solidFill>
                <a:latin typeface="Times New Roman" panose="02020603050405020304" pitchFamily="18" charset="0"/>
                <a:cs typeface="Times New Roman" panose="02020603050405020304" pitchFamily="18" charset="0"/>
                <a:sym typeface="+mn-ea"/>
              </a:rPr>
              <a:t>2023-24</a:t>
            </a:r>
            <a:endParaRPr lang="en-IN" sz="1600" b="1" dirty="0">
              <a:solidFill>
                <a:schemeClr val="bg1">
                  <a:lumMod val="75000"/>
                </a:schemeClr>
              </a:solidFill>
              <a:latin typeface="Times New Roman" panose="02020603050405020304" pitchFamily="18" charset="0"/>
              <a:cs typeface="Times New Roman" panose="02020603050405020304" pitchFamily="18" charset="0"/>
            </a:endParaRPr>
          </a:p>
          <a:p>
            <a:pPr algn="ctr"/>
            <a:endParaRPr lang="en-US" sz="1600" b="1" dirty="0">
              <a:ln w="13462">
                <a:noFill/>
                <a:prstDash val="solid"/>
              </a:ln>
              <a:solidFill>
                <a:schemeClr val="tx1"/>
              </a:solidFill>
              <a:effectLst>
                <a:outerShdw blurRad="38100" dist="19050" dir="2700000" algn="tl" rotWithShape="0">
                  <a:schemeClr val="dk1">
                    <a:alpha val="40000"/>
                  </a:schemeClr>
                </a:outerShdw>
              </a:effectLst>
              <a:latin typeface="Times New Roman" panose="02020603050405020304" pitchFamily="18" charset="0"/>
              <a:ea typeface="Arial" panose="020B0604020202020204" pitchFamily="34" charset="0"/>
              <a:cs typeface="Times New Roman" panose="02020603050405020304" pitchFamily="18" charset="0"/>
              <a:sym typeface="+mn-ea"/>
            </a:endParaRPr>
          </a:p>
        </p:txBody>
      </p:sp>
      <p:pic>
        <p:nvPicPr>
          <p:cNvPr id="7" name="image1.png"/>
          <p:cNvPicPr>
            <a:picLocks noChangeAspect="1"/>
          </p:cNvPicPr>
          <p:nvPr/>
        </p:nvPicPr>
        <p:blipFill>
          <a:blip r:embed="rId3"/>
          <a:srcRect/>
          <a:stretch>
            <a:fillRect/>
          </a:stretch>
        </p:blipFill>
        <p:spPr>
          <a:xfrm>
            <a:off x="10476230" y="77438"/>
            <a:ext cx="864235" cy="824230"/>
          </a:xfrm>
          <a:prstGeom prst="rect">
            <a:avLst/>
          </a:prstGeom>
        </p:spPr>
      </p:pic>
      <p:pic>
        <p:nvPicPr>
          <p:cNvPr id="9" name="image7.png"/>
          <p:cNvPicPr/>
          <p:nvPr/>
        </p:nvPicPr>
        <p:blipFill>
          <a:blip r:embed="rId4"/>
          <a:srcRect/>
          <a:stretch>
            <a:fillRect/>
          </a:stretch>
        </p:blipFill>
        <p:spPr>
          <a:xfrm>
            <a:off x="11415395" y="77438"/>
            <a:ext cx="776605" cy="812165"/>
          </a:xfrm>
          <a:prstGeom prst="rect">
            <a:avLst/>
          </a:prstGeom>
        </p:spPr>
      </p:pic>
      <p:pic>
        <p:nvPicPr>
          <p:cNvPr id="10" name="Picture 9">
            <a:extLst>
              <a:ext uri="{FF2B5EF4-FFF2-40B4-BE49-F238E27FC236}">
                <a16:creationId xmlns:a16="http://schemas.microsoft.com/office/drawing/2014/main" id="{5F542A98-A956-1681-2AC6-B06BCFF0E0E3}"/>
              </a:ext>
            </a:extLst>
          </p:cNvPr>
          <p:cNvPicPr>
            <a:picLocks noChangeAspect="1"/>
          </p:cNvPicPr>
          <p:nvPr/>
        </p:nvPicPr>
        <p:blipFill>
          <a:blip r:embed="rId5"/>
          <a:stretch>
            <a:fillRect/>
          </a:stretch>
        </p:blipFill>
        <p:spPr>
          <a:xfrm>
            <a:off x="5069145" y="1730224"/>
            <a:ext cx="1356360" cy="13563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330" y="1494117"/>
            <a:ext cx="12021670" cy="3693319"/>
          </a:xfrm>
          <a:prstGeom prst="rect">
            <a:avLst/>
          </a:prstGeom>
          <a:noFill/>
        </p:spPr>
        <p:txBody>
          <a:bodyPr wrap="square" rtlCol="0">
            <a:spAutoFit/>
          </a:bodyPr>
          <a:lstStyle/>
          <a:p>
            <a:pPr marL="342900" indent="-342900" algn="just">
              <a:lnSpc>
                <a:spcPct val="150000"/>
              </a:lnSpc>
              <a:buAutoNum type="arabicPeriod"/>
            </a:pPr>
            <a:r>
              <a:rPr lang="en-US" b="1" dirty="0">
                <a:latin typeface="Times New Roman" panose="02020603050405020304" pitchFamily="18" charset="0"/>
                <a:cs typeface="Times New Roman" panose="02020603050405020304" pitchFamily="18" charset="0"/>
              </a:rPr>
              <a:t>Traffic Videos:- </a:t>
            </a:r>
            <a:r>
              <a:rPr lang="en-US" dirty="0">
                <a:latin typeface="Times New Roman" panose="02020603050405020304" pitchFamily="18" charset="0"/>
                <a:cs typeface="Times New Roman" panose="02020603050405020304" pitchFamily="18" charset="0"/>
              </a:rPr>
              <a:t>Video Datasets: Gathering diverse video datasets containing traffic scenes captured from different perspectives (e.g., cameras mounted on </a:t>
            </a:r>
            <a:r>
              <a:rPr lang="en-US" dirty="0" err="1">
                <a:latin typeface="Times New Roman" panose="02020603050405020304" pitchFamily="18" charset="0"/>
                <a:cs typeface="Times New Roman" panose="02020603050405020304" pitchFamily="18" charset="0"/>
              </a:rPr>
              <a:t>roads,or</a:t>
            </a:r>
            <a:r>
              <a:rPr lang="en-US" dirty="0">
                <a:latin typeface="Times New Roman" panose="02020603050405020304" pitchFamily="18" charset="0"/>
                <a:cs typeface="Times New Roman" panose="02020603050405020304" pitchFamily="18" charset="0"/>
              </a:rPr>
              <a:t> surveillance systems).</a:t>
            </a:r>
          </a:p>
          <a:p>
            <a:pPr marL="342900" indent="-342900" algn="just">
              <a:lnSpc>
                <a:spcPct val="150000"/>
              </a:lnSpc>
              <a:buAutoNum type="arabicPeriod"/>
            </a:pPr>
            <a:r>
              <a:rPr lang="en-US" b="1" dirty="0">
                <a:latin typeface="Times New Roman" panose="02020603050405020304" pitchFamily="18" charset="0"/>
                <a:cs typeface="Times New Roman" panose="02020603050405020304" pitchFamily="18" charset="0"/>
              </a:rPr>
              <a:t>Deep Learning Model (Yolov8):-</a:t>
            </a:r>
            <a:r>
              <a:rPr lang="en-US" dirty="0">
                <a:latin typeface="Times New Roman" panose="02020603050405020304" pitchFamily="18" charset="0"/>
                <a:cs typeface="Times New Roman" panose="02020603050405020304" pitchFamily="18" charset="0"/>
              </a:rPr>
              <a:t>YOLOv8 for vehicle detection would require expertise in deep learning, computer vision, and data preprocessing.</a:t>
            </a:r>
          </a:p>
          <a:p>
            <a:pPr marL="342900" indent="-342900" algn="just">
              <a:lnSpc>
                <a:spcPct val="150000"/>
              </a:lnSpc>
              <a:buAutoNum type="arabicPeriod"/>
            </a:pPr>
            <a:r>
              <a:rPr lang="en-US" b="1" dirty="0">
                <a:latin typeface="Times New Roman" panose="02020603050405020304" pitchFamily="18" charset="0"/>
                <a:cs typeface="Times New Roman" panose="02020603050405020304" pitchFamily="18" charset="0"/>
              </a:rPr>
              <a:t>Vehicle Detection:- </a:t>
            </a:r>
            <a:r>
              <a:rPr lang="en-US" dirty="0">
                <a:latin typeface="Times New Roman" panose="02020603050405020304" pitchFamily="18" charset="0"/>
                <a:cs typeface="Times New Roman" panose="02020603050405020304" pitchFamily="18" charset="0"/>
              </a:rPr>
              <a:t>Implementing techniques for vehicle localization within video frames, including bounding box prediction and object tracking across frames.</a:t>
            </a:r>
          </a:p>
          <a:p>
            <a:pPr marL="342900" indent="-342900" algn="just">
              <a:lnSpc>
                <a:spcPct val="150000"/>
              </a:lnSpc>
              <a:buAutoNum type="arabicPeriod"/>
            </a:pPr>
            <a:r>
              <a:rPr lang="en-US" b="1" dirty="0">
                <a:latin typeface="Times New Roman" panose="02020603050405020304" pitchFamily="18" charset="0"/>
                <a:cs typeface="Times New Roman" panose="02020603050405020304" pitchFamily="18" charset="0"/>
              </a:rPr>
              <a:t>Speed Estimation:- </a:t>
            </a:r>
            <a:r>
              <a:rPr lang="en-US" dirty="0">
                <a:latin typeface="Times New Roman" panose="02020603050405020304" pitchFamily="18" charset="0"/>
                <a:cs typeface="Times New Roman" panose="02020603050405020304" pitchFamily="18" charset="0"/>
              </a:rPr>
              <a:t>Estimation of Speed using two points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Initial Point and Final Point by using speed formula.</a:t>
            </a:r>
          </a:p>
          <a:p>
            <a:pPr algn="just">
              <a:lnSpc>
                <a:spcPct val="150000"/>
              </a:lnSpc>
            </a:pPr>
            <a:r>
              <a:rPr lang="en-US" dirty="0">
                <a:latin typeface="Times New Roman" panose="02020603050405020304" pitchFamily="18" charset="0"/>
                <a:cs typeface="Times New Roman" panose="02020603050405020304" pitchFamily="18" charset="0"/>
              </a:rPr>
              <a:t>	</a:t>
            </a:r>
          </a:p>
          <a:p>
            <a:pPr algn="just"/>
            <a:endParaRPr lang="en-IN" b="1"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4371B877-D5D7-34DF-F28E-9BB2C661C195}"/>
              </a:ext>
            </a:extLst>
          </p:cNvPr>
          <p:cNvSpPr>
            <a:spLocks noGrp="1"/>
          </p:cNvSpPr>
          <p:nvPr>
            <p:ph type="title"/>
          </p:nvPr>
        </p:nvSpPr>
        <p:spPr>
          <a:xfrm>
            <a:off x="2835741" y="94626"/>
            <a:ext cx="8534400" cy="1507067"/>
          </a:xfrm>
        </p:spPr>
        <p:txBody>
          <a:bodyPr/>
          <a:lstStyle/>
          <a:p>
            <a:r>
              <a:rPr lang="en-US" b="1" dirty="0">
                <a:latin typeface="Times New Roman" panose="02020603050405020304" pitchFamily="18" charset="0"/>
                <a:cs typeface="Times New Roman" panose="02020603050405020304" pitchFamily="18" charset="0"/>
              </a:rPr>
              <a:t>Methodology Details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97BBF69-1166-2FEE-6D61-78BE5FE10051}"/>
                  </a:ext>
                </a:extLst>
              </p:cNvPr>
              <p:cNvSpPr txBox="1"/>
              <p:nvPr/>
            </p:nvSpPr>
            <p:spPr>
              <a:xfrm>
                <a:off x="4727480" y="4529482"/>
                <a:ext cx="2444285" cy="402995"/>
              </a:xfrm>
              <a:prstGeom prst="rect">
                <a:avLst/>
              </a:prstGeom>
              <a:noFill/>
            </p:spPr>
            <p:txBody>
              <a:bodyPr wrap="square" lIns="0" tIns="0" rIns="0" bIns="0" rtlCol="0">
                <a:spAutoFit/>
              </a:bodyPr>
              <a:lstStyle/>
              <a:p>
                <a:r>
                  <a:rPr lang="en-US" dirty="0"/>
                  <a:t>Speed</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𝐷𝑖𝑠𝑡𝑎𝑛𝑐𝑒</m:t>
                        </m:r>
                      </m:num>
                      <m:den>
                        <m:r>
                          <a:rPr lang="en-US" b="0" i="1" smtClean="0">
                            <a:latin typeface="Cambria Math" panose="02040503050406030204" pitchFamily="18" charset="0"/>
                          </a:rPr>
                          <m:t>𝑇𝑖𝑚𝑒</m:t>
                        </m:r>
                      </m:den>
                    </m:f>
                  </m:oMath>
                </a14:m>
                <a:r>
                  <a:rPr lang="en-US" dirty="0"/>
                  <a:t> x 3.6</a:t>
                </a:r>
              </a:p>
            </p:txBody>
          </p:sp>
        </mc:Choice>
        <mc:Fallback xmlns="">
          <p:sp>
            <p:nvSpPr>
              <p:cNvPr id="3" name="TextBox 2">
                <a:extLst>
                  <a:ext uri="{FF2B5EF4-FFF2-40B4-BE49-F238E27FC236}">
                    <a16:creationId xmlns:a16="http://schemas.microsoft.com/office/drawing/2014/main" id="{297BBF69-1166-2FEE-6D61-78BE5FE10051}"/>
                  </a:ext>
                </a:extLst>
              </p:cNvPr>
              <p:cNvSpPr txBox="1">
                <a:spLocks noRot="1" noChangeAspect="1" noMove="1" noResize="1" noEditPoints="1" noAdjustHandles="1" noChangeArrowheads="1" noChangeShapeType="1" noTextEdit="1"/>
              </p:cNvSpPr>
              <p:nvPr/>
            </p:nvSpPr>
            <p:spPr>
              <a:xfrm>
                <a:off x="4727480" y="4529482"/>
                <a:ext cx="2444285" cy="402995"/>
              </a:xfrm>
              <a:prstGeom prst="rect">
                <a:avLst/>
              </a:prstGeom>
              <a:blipFill>
                <a:blip r:embed="rId2"/>
                <a:stretch>
                  <a:fillRect l="-6000" t="-6061" b="-18182"/>
                </a:stretch>
              </a:blipFill>
            </p:spPr>
            <p:txBody>
              <a:bodyPr/>
              <a:lstStyle/>
              <a:p>
                <a:r>
                  <a:rPr lang="en-US">
                    <a:noFill/>
                  </a:rPr>
                  <a:t> </a:t>
                </a:r>
              </a:p>
            </p:txBody>
          </p:sp>
        </mc:Fallback>
      </mc:AlternateContent>
    </p:spTree>
    <p:extLst>
      <p:ext uri="{BB962C8B-B14F-4D97-AF65-F5344CB8AC3E}">
        <p14:creationId xmlns:p14="http://schemas.microsoft.com/office/powerpoint/2010/main" val="77290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75BF-9179-E78E-5AEB-BB809AC87B50}"/>
              </a:ext>
            </a:extLst>
          </p:cNvPr>
          <p:cNvSpPr>
            <a:spLocks noGrp="1"/>
          </p:cNvSpPr>
          <p:nvPr>
            <p:ph type="title"/>
          </p:nvPr>
        </p:nvSpPr>
        <p:spPr>
          <a:xfrm>
            <a:off x="4646612" y="0"/>
            <a:ext cx="8534400" cy="1507067"/>
          </a:xfrm>
        </p:spPr>
        <p:txBody>
          <a:bodyPr/>
          <a:lstStyle/>
          <a:p>
            <a:r>
              <a:rPr lang="en-US" b="1" dirty="0"/>
              <a:t>Yolov8</a:t>
            </a:r>
          </a:p>
        </p:txBody>
      </p:sp>
      <p:grpSp>
        <p:nvGrpSpPr>
          <p:cNvPr id="3" name="Group 2">
            <a:extLst>
              <a:ext uri="{FF2B5EF4-FFF2-40B4-BE49-F238E27FC236}">
                <a16:creationId xmlns:a16="http://schemas.microsoft.com/office/drawing/2014/main" id="{CC2CBF96-D80C-2343-588A-3A7E0DB73FC2}"/>
              </a:ext>
            </a:extLst>
          </p:cNvPr>
          <p:cNvGrpSpPr/>
          <p:nvPr/>
        </p:nvGrpSpPr>
        <p:grpSpPr>
          <a:xfrm>
            <a:off x="557530" y="1036320"/>
            <a:ext cx="11116310" cy="5440679"/>
            <a:chOff x="0" y="0"/>
            <a:chExt cx="6289675" cy="2251363"/>
          </a:xfrm>
        </p:grpSpPr>
        <p:pic>
          <p:nvPicPr>
            <p:cNvPr id="4" name="Picture 3">
              <a:extLst>
                <a:ext uri="{FF2B5EF4-FFF2-40B4-BE49-F238E27FC236}">
                  <a16:creationId xmlns:a16="http://schemas.microsoft.com/office/drawing/2014/main" id="{CAE1188F-88BE-BBD0-47C4-AF6A14450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0"/>
              <a:ext cx="6289675" cy="1526540"/>
            </a:xfrm>
            <a:prstGeom prst="rect">
              <a:avLst/>
            </a:prstGeom>
            <a:noFill/>
            <a:ln>
              <a:noFill/>
            </a:ln>
          </p:spPr>
        </p:pic>
        <p:sp>
          <p:nvSpPr>
            <p:cNvPr id="5" name="Rectangle: Rounded Corners 4">
              <a:extLst>
                <a:ext uri="{FF2B5EF4-FFF2-40B4-BE49-F238E27FC236}">
                  <a16:creationId xmlns:a16="http://schemas.microsoft.com/office/drawing/2014/main" id="{6FC2A903-74C7-0113-6DB7-31DD94F03ADC}"/>
                </a:ext>
              </a:extLst>
            </p:cNvPr>
            <p:cNvSpPr/>
            <p:nvPr/>
          </p:nvSpPr>
          <p:spPr>
            <a:xfrm>
              <a:off x="249381" y="1711036"/>
              <a:ext cx="955963"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a:effectLst/>
                  <a:latin typeface="Times New Roman" panose="02020603050405020304" pitchFamily="18" charset="0"/>
                  <a:ea typeface="Times New Roman" panose="02020603050405020304" pitchFamily="18" charset="0"/>
                </a:rPr>
                <a:t>Input Image</a:t>
              </a:r>
            </a:p>
          </p:txBody>
        </p:sp>
        <p:sp>
          <p:nvSpPr>
            <p:cNvPr id="7" name="Rectangle: Rounded Corners 6">
              <a:extLst>
                <a:ext uri="{FF2B5EF4-FFF2-40B4-BE49-F238E27FC236}">
                  <a16:creationId xmlns:a16="http://schemas.microsoft.com/office/drawing/2014/main" id="{898A2081-0B7F-C92B-6B1F-48A927C2C103}"/>
                </a:ext>
              </a:extLst>
            </p:cNvPr>
            <p:cNvSpPr/>
            <p:nvPr/>
          </p:nvSpPr>
          <p:spPr>
            <a:xfrm>
              <a:off x="1427018" y="1717963"/>
              <a:ext cx="955963"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a:effectLst/>
                  <a:latin typeface="Times New Roman" panose="02020603050405020304" pitchFamily="18" charset="0"/>
                  <a:ea typeface="Times New Roman" panose="02020603050405020304" pitchFamily="18" charset="0"/>
                </a:rPr>
                <a:t>Backbone Network</a:t>
              </a:r>
            </a:p>
          </p:txBody>
        </p:sp>
        <p:sp>
          <p:nvSpPr>
            <p:cNvPr id="8" name="Rectangle: Rounded Corners 7">
              <a:extLst>
                <a:ext uri="{FF2B5EF4-FFF2-40B4-BE49-F238E27FC236}">
                  <a16:creationId xmlns:a16="http://schemas.microsoft.com/office/drawing/2014/main" id="{7F3C112B-B76A-DA06-47F2-9C7898192B65}"/>
                </a:ext>
              </a:extLst>
            </p:cNvPr>
            <p:cNvSpPr/>
            <p:nvPr/>
          </p:nvSpPr>
          <p:spPr>
            <a:xfrm>
              <a:off x="2660072" y="1711036"/>
              <a:ext cx="955675"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a:effectLst/>
                  <a:latin typeface="Times New Roman" panose="02020603050405020304" pitchFamily="18" charset="0"/>
                  <a:ea typeface="Times New Roman" panose="02020603050405020304" pitchFamily="18" charset="0"/>
                </a:rPr>
                <a:t>Feature Pyramid</a:t>
              </a:r>
            </a:p>
          </p:txBody>
        </p:sp>
        <p:sp>
          <p:nvSpPr>
            <p:cNvPr id="9" name="Rectangle: Rounded Corners 8">
              <a:extLst>
                <a:ext uri="{FF2B5EF4-FFF2-40B4-BE49-F238E27FC236}">
                  <a16:creationId xmlns:a16="http://schemas.microsoft.com/office/drawing/2014/main" id="{F33444DA-323F-9354-0FD1-25D1DCA80E2C}"/>
                </a:ext>
              </a:extLst>
            </p:cNvPr>
            <p:cNvSpPr/>
            <p:nvPr/>
          </p:nvSpPr>
          <p:spPr>
            <a:xfrm>
              <a:off x="3955472" y="1704109"/>
              <a:ext cx="955675"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a:effectLst/>
                  <a:latin typeface="Times New Roman" panose="02020603050405020304" pitchFamily="18" charset="0"/>
                  <a:ea typeface="Times New Roman" panose="02020603050405020304" pitchFamily="18" charset="0"/>
                </a:rPr>
                <a:t>Detection Head</a:t>
              </a:r>
            </a:p>
          </p:txBody>
        </p:sp>
        <p:sp>
          <p:nvSpPr>
            <p:cNvPr id="10" name="Rectangle: Rounded Corners 9">
              <a:extLst>
                <a:ext uri="{FF2B5EF4-FFF2-40B4-BE49-F238E27FC236}">
                  <a16:creationId xmlns:a16="http://schemas.microsoft.com/office/drawing/2014/main" id="{6D1E7A7C-88B8-9DC6-5162-B9C3744511DE}"/>
                </a:ext>
              </a:extLst>
            </p:cNvPr>
            <p:cNvSpPr/>
            <p:nvPr/>
          </p:nvSpPr>
          <p:spPr>
            <a:xfrm>
              <a:off x="5188527" y="1676400"/>
              <a:ext cx="955963"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a:effectLst/>
                  <a:latin typeface="Times New Roman" panose="02020603050405020304" pitchFamily="18" charset="0"/>
                  <a:ea typeface="Times New Roman" panose="02020603050405020304" pitchFamily="18" charset="0"/>
                </a:rPr>
                <a:t>Output Layer</a:t>
              </a:r>
            </a:p>
          </p:txBody>
        </p:sp>
        <p:sp>
          <p:nvSpPr>
            <p:cNvPr id="11" name="Arrow: Right 10">
              <a:extLst>
                <a:ext uri="{FF2B5EF4-FFF2-40B4-BE49-F238E27FC236}">
                  <a16:creationId xmlns:a16="http://schemas.microsoft.com/office/drawing/2014/main" id="{0DD9C3A4-B84A-96AE-C751-6BAEF652D217}"/>
                </a:ext>
              </a:extLst>
            </p:cNvPr>
            <p:cNvSpPr/>
            <p:nvPr/>
          </p:nvSpPr>
          <p:spPr>
            <a:xfrm>
              <a:off x="1219200" y="1944831"/>
              <a:ext cx="193963" cy="623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Arrow: Right 11">
              <a:extLst>
                <a:ext uri="{FF2B5EF4-FFF2-40B4-BE49-F238E27FC236}">
                  <a16:creationId xmlns:a16="http://schemas.microsoft.com/office/drawing/2014/main" id="{CC9EB7A6-BA87-9CC1-7EE5-D2EF10BD1B22}"/>
                </a:ext>
              </a:extLst>
            </p:cNvPr>
            <p:cNvSpPr/>
            <p:nvPr/>
          </p:nvSpPr>
          <p:spPr>
            <a:xfrm>
              <a:off x="4932218" y="1937904"/>
              <a:ext cx="249382" cy="830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Arrow: Right 12">
              <a:extLst>
                <a:ext uri="{FF2B5EF4-FFF2-40B4-BE49-F238E27FC236}">
                  <a16:creationId xmlns:a16="http://schemas.microsoft.com/office/drawing/2014/main" id="{3F4E2E1F-73FD-2744-B93E-B649082420D3}"/>
                </a:ext>
              </a:extLst>
            </p:cNvPr>
            <p:cNvSpPr/>
            <p:nvPr/>
          </p:nvSpPr>
          <p:spPr>
            <a:xfrm>
              <a:off x="3616036" y="1951759"/>
              <a:ext cx="332509" cy="779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Right 13">
              <a:extLst>
                <a:ext uri="{FF2B5EF4-FFF2-40B4-BE49-F238E27FC236}">
                  <a16:creationId xmlns:a16="http://schemas.microsoft.com/office/drawing/2014/main" id="{591A420A-2309-2786-43EF-840D27BED4E9}"/>
                </a:ext>
              </a:extLst>
            </p:cNvPr>
            <p:cNvSpPr/>
            <p:nvPr/>
          </p:nvSpPr>
          <p:spPr>
            <a:xfrm>
              <a:off x="2389909" y="1958686"/>
              <a:ext cx="270163" cy="623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4171798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F014-26CA-5D13-B049-0C8211AAD304}"/>
              </a:ext>
            </a:extLst>
          </p:cNvPr>
          <p:cNvSpPr>
            <a:spLocks noGrp="1"/>
          </p:cNvSpPr>
          <p:nvPr>
            <p:ph type="title"/>
          </p:nvPr>
        </p:nvSpPr>
        <p:spPr>
          <a:xfrm>
            <a:off x="4168588" y="44534"/>
            <a:ext cx="8534400" cy="1255059"/>
          </a:xfrm>
        </p:spPr>
        <p:txBody>
          <a:bodyPr/>
          <a:lstStyle/>
          <a:p>
            <a:r>
              <a:rPr lang="en-US" b="1" dirty="0"/>
              <a:t>Speed estimation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24222E-A6C7-40D9-9BE8-6BD067F1254B}"/>
                  </a:ext>
                </a:extLst>
              </p:cNvPr>
              <p:cNvSpPr txBox="1"/>
              <p:nvPr/>
            </p:nvSpPr>
            <p:spPr>
              <a:xfrm>
                <a:off x="4646798" y="5121153"/>
                <a:ext cx="3788990" cy="626775"/>
              </a:xfrm>
              <a:prstGeom prst="rect">
                <a:avLst/>
              </a:prstGeom>
              <a:noFill/>
            </p:spPr>
            <p:txBody>
              <a:bodyPr wrap="square" lIns="0" tIns="0" rIns="0" bIns="0" rtlCol="0">
                <a:spAutoFit/>
              </a:bodyPr>
              <a:lstStyle/>
              <a:p>
                <a:r>
                  <a:rPr lang="en-US" sz="2800" dirty="0"/>
                  <a:t>Speed</a:t>
                </a:r>
                <a14:m>
                  <m:oMath xmlns:m="http://schemas.openxmlformats.org/officeDocument/2006/math">
                    <m:r>
                      <a:rPr lang="en-US" sz="280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𝐷𝑖𝑠𝑡𝑎𝑛𝑐𝑒</m:t>
                        </m:r>
                      </m:num>
                      <m:den>
                        <m:r>
                          <a:rPr lang="en-US" sz="2800" b="0" i="1" smtClean="0">
                            <a:latin typeface="Cambria Math" panose="02040503050406030204" pitchFamily="18" charset="0"/>
                          </a:rPr>
                          <m:t>𝑇𝑖𝑚𝑒</m:t>
                        </m:r>
                      </m:den>
                    </m:f>
                  </m:oMath>
                </a14:m>
                <a:r>
                  <a:rPr lang="en-US" sz="2800" dirty="0"/>
                  <a:t> x 3.6</a:t>
                </a:r>
              </a:p>
            </p:txBody>
          </p:sp>
        </mc:Choice>
        <mc:Fallback xmlns="">
          <p:sp>
            <p:nvSpPr>
              <p:cNvPr id="5" name="TextBox 4">
                <a:extLst>
                  <a:ext uri="{FF2B5EF4-FFF2-40B4-BE49-F238E27FC236}">
                    <a16:creationId xmlns:a16="http://schemas.microsoft.com/office/drawing/2014/main" id="{3624222E-A6C7-40D9-9BE8-6BD067F1254B}"/>
                  </a:ext>
                </a:extLst>
              </p:cNvPr>
              <p:cNvSpPr txBox="1">
                <a:spLocks noRot="1" noChangeAspect="1" noMove="1" noResize="1" noEditPoints="1" noAdjustHandles="1" noChangeArrowheads="1" noChangeShapeType="1" noTextEdit="1"/>
              </p:cNvSpPr>
              <p:nvPr/>
            </p:nvSpPr>
            <p:spPr>
              <a:xfrm>
                <a:off x="4646798" y="5121153"/>
                <a:ext cx="3788990" cy="626775"/>
              </a:xfrm>
              <a:prstGeom prst="rect">
                <a:avLst/>
              </a:prstGeom>
              <a:blipFill>
                <a:blip r:embed="rId3"/>
                <a:stretch>
                  <a:fillRect l="-5627" t="-2913" b="-1747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322ABE-4A78-0260-04B5-7D2745A6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4612" y="1110072"/>
            <a:ext cx="7189694" cy="5317428"/>
          </a:xfrm>
          <a:prstGeom prst="rect">
            <a:avLst/>
          </a:prstGeom>
        </p:spPr>
      </p:pic>
    </p:spTree>
    <p:extLst>
      <p:ext uri="{BB962C8B-B14F-4D97-AF65-F5344CB8AC3E}">
        <p14:creationId xmlns:p14="http://schemas.microsoft.com/office/powerpoint/2010/main" val="991336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577" y="25230"/>
            <a:ext cx="8534400" cy="1507067"/>
          </a:xfrm>
        </p:spPr>
        <p:txBody>
          <a:bodyPr/>
          <a:lstStyle/>
          <a:p>
            <a:pPr algn="ctr"/>
            <a:r>
              <a:rPr lang="en-US" b="1" dirty="0">
                <a:latin typeface="Times New Roman" panose="02020603050405020304" pitchFamily="18" charset="0"/>
                <a:cs typeface="Times New Roman" panose="02020603050405020304" pitchFamily="18" charset="0"/>
              </a:rPr>
              <a:t>RESULTS</a:t>
            </a:r>
          </a:p>
        </p:txBody>
      </p:sp>
      <p:pic>
        <p:nvPicPr>
          <p:cNvPr id="4" name="Picture 3" descr="WhatsApp Image 2024-04-22 at 17.51.30_3ee28a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7075" y="2330486"/>
            <a:ext cx="5657850" cy="3272790"/>
          </a:xfrm>
          <a:prstGeom prst="rect">
            <a:avLst/>
          </a:prstGeom>
          <a:noFill/>
          <a:ln>
            <a:noFill/>
          </a:ln>
        </p:spPr>
      </p:pic>
      <p:sp>
        <p:nvSpPr>
          <p:cNvPr id="5" name="TextBox 4"/>
          <p:cNvSpPr txBox="1"/>
          <p:nvPr/>
        </p:nvSpPr>
        <p:spPr>
          <a:xfrm>
            <a:off x="4921623" y="5710517"/>
            <a:ext cx="5554196" cy="707886"/>
          </a:xfrm>
          <a:prstGeom prst="rect">
            <a:avLst/>
          </a:prstGeom>
          <a:noFill/>
        </p:spPr>
        <p:txBody>
          <a:bodyPr wrap="square" rtlCol="0">
            <a:spAutoFit/>
          </a:bodyPr>
          <a:lstStyle/>
          <a:p>
            <a:r>
              <a:rPr lang="en-US" sz="2000" b="1" dirty="0">
                <a:effectLst/>
                <a:latin typeface="Times New Roman" panose="02020603050405020304" pitchFamily="18" charset="0"/>
                <a:ea typeface="Times New Roman" panose="02020603050405020304" pitchFamily="18" charset="0"/>
              </a:rPr>
              <a:t>Initial</a:t>
            </a:r>
            <a:r>
              <a:rPr lang="en-US" sz="2000" b="1" spc="-2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User</a:t>
            </a:r>
            <a:r>
              <a:rPr lang="en-US" sz="2000" b="1" spc="-1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Interface</a:t>
            </a:r>
            <a:endParaRPr lang="en-IN" sz="2000" b="1" dirty="0">
              <a:effectLst/>
              <a:latin typeface="Times New Roman" panose="02020603050405020304" pitchFamily="18" charset="0"/>
              <a:ea typeface="Times New Roman" panose="02020603050405020304" pitchFamily="18" charset="0"/>
            </a:endParaRPr>
          </a:p>
          <a:p>
            <a:endParaRPr lang="en-IN" sz="20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164" y="0"/>
            <a:ext cx="8534400" cy="1507067"/>
          </a:xfrm>
        </p:spPr>
        <p:txBody>
          <a:bodyPr/>
          <a:lstStyle/>
          <a:p>
            <a:r>
              <a:rPr lang="en-IN" b="1" dirty="0">
                <a:latin typeface="Times New Roman" panose="02020603050405020304" pitchFamily="18" charset="0"/>
                <a:cs typeface="Times New Roman" panose="02020603050405020304" pitchFamily="18" charset="0"/>
              </a:rPr>
              <a:t>RESULTS CONT…</a:t>
            </a:r>
          </a:p>
        </p:txBody>
      </p:sp>
      <p:pic>
        <p:nvPicPr>
          <p:cNvPr id="3" name="Picture 2" descr="WhatsApp Image 2024-04-22 at 17.51.28_9ee4e93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324" y="2221438"/>
            <a:ext cx="5267324" cy="3148421"/>
          </a:xfrm>
          <a:prstGeom prst="rect">
            <a:avLst/>
          </a:prstGeom>
          <a:noFill/>
          <a:ln>
            <a:noFill/>
          </a:ln>
        </p:spPr>
      </p:pic>
      <p:sp>
        <p:nvSpPr>
          <p:cNvPr id="4" name="TextBox 3"/>
          <p:cNvSpPr txBox="1"/>
          <p:nvPr/>
        </p:nvSpPr>
        <p:spPr>
          <a:xfrm>
            <a:off x="1129552" y="5604759"/>
            <a:ext cx="5746377" cy="400110"/>
          </a:xfrm>
          <a:prstGeom prst="rect">
            <a:avLst/>
          </a:prstGeom>
          <a:noFill/>
        </p:spPr>
        <p:txBody>
          <a:bodyPr wrap="square" rtlCol="0">
            <a:spAutoFit/>
          </a:bodyPr>
          <a:lstStyle/>
          <a:p>
            <a:r>
              <a:rPr lang="en-IN" sz="2000" b="1" spc="-10" dirty="0">
                <a:effectLst/>
                <a:latin typeface="Times New Roman" panose="02020603050405020304" pitchFamily="18" charset="0"/>
                <a:ea typeface="Times New Roman" panose="02020603050405020304" pitchFamily="18" charset="0"/>
              </a:rPr>
              <a:t>Browsing the video file</a:t>
            </a:r>
            <a:endParaRPr lang="en-IN" sz="2000" dirty="0"/>
          </a:p>
        </p:txBody>
      </p:sp>
      <p:pic>
        <p:nvPicPr>
          <p:cNvPr id="5" name="Picture 4" descr="WhatsApp Image 2024-04-22 at 17.51.29_6bddea6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3357" y="2221438"/>
            <a:ext cx="5657850" cy="3180715"/>
          </a:xfrm>
          <a:prstGeom prst="rect">
            <a:avLst/>
          </a:prstGeom>
          <a:noFill/>
          <a:ln>
            <a:noFill/>
          </a:ln>
        </p:spPr>
      </p:pic>
      <p:sp>
        <p:nvSpPr>
          <p:cNvPr id="7" name="TextBox 6"/>
          <p:cNvSpPr txBox="1"/>
          <p:nvPr/>
        </p:nvSpPr>
        <p:spPr>
          <a:xfrm>
            <a:off x="7413812" y="5604759"/>
            <a:ext cx="6096000" cy="400110"/>
          </a:xfrm>
          <a:prstGeom prst="rect">
            <a:avLst/>
          </a:prstGeom>
          <a:noFill/>
        </p:spPr>
        <p:txBody>
          <a:bodyPr wrap="square">
            <a:spAutoFit/>
          </a:bodyPr>
          <a:lstStyle/>
          <a:p>
            <a:r>
              <a:rPr lang="en-IN" sz="2000" b="1" dirty="0">
                <a:effectLst/>
                <a:latin typeface="Times New Roman" panose="02020603050405020304" pitchFamily="18" charset="0"/>
                <a:ea typeface="Times New Roman" panose="02020603050405020304" pitchFamily="18" charset="0"/>
              </a:rPr>
              <a:t>Preview of Selected  video file</a:t>
            </a:r>
            <a:endParaRPr lang="en-IN"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862" y="98611"/>
            <a:ext cx="8534400" cy="1507067"/>
          </a:xfrm>
        </p:spPr>
        <p:txBody>
          <a:bodyPr/>
          <a:lstStyle/>
          <a:p>
            <a:pPr algn="ctr"/>
            <a:r>
              <a:rPr lang="en-IN" b="1" dirty="0">
                <a:latin typeface="Times New Roman" panose="02020603050405020304" pitchFamily="18" charset="0"/>
                <a:cs typeface="Times New Roman" panose="02020603050405020304" pitchFamily="18" charset="0"/>
              </a:rPr>
              <a:t>RESULTS CONT…</a:t>
            </a:r>
          </a:p>
        </p:txBody>
      </p:sp>
      <p:pic>
        <p:nvPicPr>
          <p:cNvPr id="3" name="Picture 2" descr="WhatsApp Image 2024-04-22 at 17.51.29_3bf587d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796" y="2376525"/>
            <a:ext cx="5536266" cy="3180715"/>
          </a:xfrm>
          <a:prstGeom prst="rect">
            <a:avLst/>
          </a:prstGeom>
          <a:noFill/>
          <a:ln>
            <a:noFill/>
          </a:ln>
        </p:spPr>
      </p:pic>
      <p:pic>
        <p:nvPicPr>
          <p:cNvPr id="4" name="Picture 3" descr="WhatsApp Image 2024-04-22 at 17.51.30_9a37b31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27694" y="2376525"/>
            <a:ext cx="5657850" cy="3180715"/>
          </a:xfrm>
          <a:prstGeom prst="rect">
            <a:avLst/>
          </a:prstGeom>
          <a:noFill/>
          <a:ln>
            <a:noFill/>
          </a:ln>
        </p:spPr>
      </p:pic>
      <p:sp>
        <p:nvSpPr>
          <p:cNvPr id="5" name="TextBox 4"/>
          <p:cNvSpPr txBox="1"/>
          <p:nvPr/>
        </p:nvSpPr>
        <p:spPr>
          <a:xfrm>
            <a:off x="1232087" y="5818094"/>
            <a:ext cx="5285254" cy="400110"/>
          </a:xfrm>
          <a:prstGeom prst="rect">
            <a:avLst/>
          </a:prstGeom>
          <a:noFill/>
        </p:spPr>
        <p:txBody>
          <a:bodyPr wrap="square" rtlCol="0">
            <a:spAutoFit/>
          </a:bodyPr>
          <a:lstStyle/>
          <a:p>
            <a:r>
              <a:rPr lang="en-IN" sz="2000" b="1" dirty="0">
                <a:effectLst/>
                <a:latin typeface="Times New Roman" panose="02020603050405020304" pitchFamily="18" charset="0"/>
                <a:ea typeface="Times New Roman" panose="02020603050405020304" pitchFamily="18" charset="0"/>
              </a:rPr>
              <a:t>Giving  the speed limit</a:t>
            </a:r>
            <a:endParaRPr lang="en-IN" sz="2000" dirty="0"/>
          </a:p>
        </p:txBody>
      </p:sp>
      <p:sp>
        <p:nvSpPr>
          <p:cNvPr id="6" name="TextBox 5"/>
          <p:cNvSpPr txBox="1"/>
          <p:nvPr/>
        </p:nvSpPr>
        <p:spPr>
          <a:xfrm>
            <a:off x="8184777" y="5809129"/>
            <a:ext cx="3496235" cy="400110"/>
          </a:xfrm>
          <a:prstGeom prst="rect">
            <a:avLst/>
          </a:prstGeom>
          <a:noFill/>
        </p:spPr>
        <p:txBody>
          <a:bodyPr wrap="square" rtlCol="0">
            <a:spAutoFit/>
          </a:bodyPr>
          <a:lstStyle/>
          <a:p>
            <a:r>
              <a:rPr lang="en-IN" sz="2000" b="1" dirty="0">
                <a:effectLst/>
                <a:latin typeface="Times New Roman" panose="02020603050405020304" pitchFamily="18" charset="0"/>
                <a:ea typeface="Times New Roman" panose="02020603050405020304" pitchFamily="18" charset="0"/>
              </a:rPr>
              <a:t>Vehicle detection </a:t>
            </a:r>
            <a:endParaRPr lang="en-IN"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440" y="230824"/>
            <a:ext cx="8534400" cy="1507067"/>
          </a:xfrm>
        </p:spPr>
        <p:txBody>
          <a:bodyPr/>
          <a:lstStyle/>
          <a:p>
            <a:r>
              <a:rPr lang="en-IN" b="1" dirty="0">
                <a:latin typeface="Times New Roman" panose="02020603050405020304" pitchFamily="18" charset="0"/>
                <a:cs typeface="Times New Roman" panose="02020603050405020304" pitchFamily="18" charset="0"/>
              </a:rPr>
              <a:t>RESULTS CONT…</a:t>
            </a:r>
          </a:p>
        </p:txBody>
      </p:sp>
      <p:pic>
        <p:nvPicPr>
          <p:cNvPr id="3" name="Picture 2" descr="WhatsApp Image 2024-04-22 at 17.51.32_ab5816d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287" y="2394453"/>
            <a:ext cx="5482478" cy="3180715"/>
          </a:xfrm>
          <a:prstGeom prst="rect">
            <a:avLst/>
          </a:prstGeom>
          <a:noFill/>
          <a:ln>
            <a:noFill/>
          </a:ln>
        </p:spPr>
      </p:pic>
      <p:pic>
        <p:nvPicPr>
          <p:cNvPr id="4" name="Picture 3" descr="WhatsApp Image 2024-04-22 at 17.51.32_7859c4a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8863" y="2394453"/>
            <a:ext cx="5657850" cy="3180715"/>
          </a:xfrm>
          <a:prstGeom prst="rect">
            <a:avLst/>
          </a:prstGeom>
          <a:noFill/>
          <a:ln>
            <a:noFill/>
          </a:ln>
        </p:spPr>
      </p:pic>
      <p:sp>
        <p:nvSpPr>
          <p:cNvPr id="5" name="TextBox 4"/>
          <p:cNvSpPr txBox="1"/>
          <p:nvPr/>
        </p:nvSpPr>
        <p:spPr>
          <a:xfrm>
            <a:off x="680321" y="5920106"/>
            <a:ext cx="5267325" cy="369332"/>
          </a:xfrm>
          <a:prstGeom prst="rect">
            <a:avLst/>
          </a:prstGeom>
          <a:noFill/>
        </p:spPr>
        <p:txBody>
          <a:bodyPr wrap="square" rtlCol="0">
            <a:spAutoFit/>
          </a:bodyPr>
          <a:lstStyle/>
          <a:p>
            <a:r>
              <a:rPr lang="en-IN" b="1" dirty="0">
                <a:effectLst/>
                <a:latin typeface="Times New Roman" panose="02020603050405020304" pitchFamily="18" charset="0"/>
                <a:ea typeface="Times New Roman" panose="02020603050405020304" pitchFamily="18" charset="0"/>
              </a:rPr>
              <a:t>Speed Estimation of Vehicle</a:t>
            </a:r>
            <a:endParaRPr lang="en-IN" b="1" dirty="0"/>
          </a:p>
        </p:txBody>
      </p:sp>
      <p:sp>
        <p:nvSpPr>
          <p:cNvPr id="6" name="TextBox 5"/>
          <p:cNvSpPr txBox="1"/>
          <p:nvPr/>
        </p:nvSpPr>
        <p:spPr>
          <a:xfrm>
            <a:off x="7023846" y="5920106"/>
            <a:ext cx="4347883" cy="369332"/>
          </a:xfrm>
          <a:prstGeom prst="rect">
            <a:avLst/>
          </a:prstGeom>
          <a:noFill/>
        </p:spPr>
        <p:txBody>
          <a:bodyPr wrap="square" rtlCol="0">
            <a:spAutoFit/>
          </a:bodyPr>
          <a:lstStyle/>
          <a:p>
            <a:r>
              <a:rPr lang="en-IN" b="1" spc="5" dirty="0">
                <a:effectLst/>
                <a:latin typeface="Times New Roman" panose="02020603050405020304" pitchFamily="18" charset="0"/>
                <a:ea typeface="Times New Roman" panose="02020603050405020304" pitchFamily="18" charset="0"/>
              </a:rPr>
              <a:t>List of vehicles that exceeded speed limit </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1859" y="174907"/>
            <a:ext cx="8534400" cy="1507067"/>
          </a:xfrm>
        </p:spPr>
        <p:txBody>
          <a:bodyPr/>
          <a:lstStyle/>
          <a:p>
            <a:r>
              <a:rPr lang="en-IN" b="1" dirty="0">
                <a:latin typeface="Times New Roman" panose="02020603050405020304" pitchFamily="18" charset="0"/>
                <a:cs typeface="Times New Roman" panose="02020603050405020304" pitchFamily="18" charset="0"/>
              </a:rPr>
              <a:t>RESULTS CONT…</a:t>
            </a:r>
          </a:p>
        </p:txBody>
      </p:sp>
      <p:pic>
        <p:nvPicPr>
          <p:cNvPr id="3" name="Picture 2" descr="WhatsApp Image 2024-04-22 at 17.51.31_54cb9ec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2233089"/>
            <a:ext cx="5657850" cy="3180715"/>
          </a:xfrm>
          <a:prstGeom prst="rect">
            <a:avLst/>
          </a:prstGeom>
          <a:noFill/>
          <a:ln>
            <a:noFill/>
          </a:ln>
        </p:spPr>
      </p:pic>
      <p:sp>
        <p:nvSpPr>
          <p:cNvPr id="4" name="TextBox 3"/>
          <p:cNvSpPr txBox="1"/>
          <p:nvPr/>
        </p:nvSpPr>
        <p:spPr>
          <a:xfrm>
            <a:off x="3998258" y="5628061"/>
            <a:ext cx="5836024" cy="400110"/>
          </a:xfrm>
          <a:prstGeom prst="rect">
            <a:avLst/>
          </a:prstGeom>
          <a:noFill/>
        </p:spPr>
        <p:txBody>
          <a:bodyPr wrap="square" rtlCol="0">
            <a:spAutoFit/>
          </a:bodyPr>
          <a:lstStyle/>
          <a:p>
            <a:r>
              <a:rPr lang="en-IN" sz="2000" b="1" dirty="0">
                <a:effectLst/>
                <a:latin typeface="Times New Roman" panose="02020603050405020304" pitchFamily="18" charset="0"/>
                <a:ea typeface="Times New Roman" panose="02020603050405020304" pitchFamily="18" charset="0"/>
              </a:rPr>
              <a:t>Snapshot of speed exceeded vehicle</a:t>
            </a:r>
            <a:endParaRPr lang="en-IN"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627" y="995082"/>
            <a:ext cx="9613861" cy="937695"/>
          </a:xfrm>
        </p:spPr>
        <p:txBody>
          <a:bodyPr>
            <a:normAutofit fontScale="90000"/>
          </a:bodyPr>
          <a:lstStyle/>
          <a:p>
            <a:r>
              <a:rPr lang="en-US" sz="3600" b="1" dirty="0">
                <a:solidFill>
                  <a:schemeClr val="tx1"/>
                </a:solidFill>
                <a:latin typeface="Bauhaus 93" panose="04030905020B02020C02" pitchFamily="82" charset="0"/>
                <a:cs typeface="Times New Roman" panose="02020603050405020304" pitchFamily="18" charset="0"/>
              </a:rPr>
              <a:t>                       </a:t>
            </a:r>
            <a:r>
              <a:rPr lang="en-US" sz="3600" b="1" dirty="0">
                <a:solidFill>
                  <a:schemeClr val="tx1"/>
                </a:solidFill>
                <a:latin typeface="Times New Roman" panose="02020603050405020304" pitchFamily="18" charset="0"/>
                <a:cs typeface="Times New Roman" panose="02020603050405020304" pitchFamily="18" charset="0"/>
              </a:rPr>
              <a:t>CONCLUSION</a:t>
            </a:r>
            <a:br>
              <a:rPr lang="en-US" sz="3600" b="1" dirty="0">
                <a:solidFill>
                  <a:schemeClr val="tx1"/>
                </a:solidFill>
                <a:latin typeface="Times New Roman" panose="02020603050405020304" pitchFamily="18" charset="0"/>
                <a:cs typeface="Times New Roman" panose="02020603050405020304" pitchFamily="18" charset="0"/>
              </a:rPr>
            </a:br>
            <a:endParaRPr lang="en-IN" dirty="0"/>
          </a:p>
        </p:txBody>
      </p:sp>
      <p:sp>
        <p:nvSpPr>
          <p:cNvPr id="4" name="TextBox 3"/>
          <p:cNvSpPr txBox="1"/>
          <p:nvPr/>
        </p:nvSpPr>
        <p:spPr>
          <a:xfrm>
            <a:off x="0" y="2106706"/>
            <a:ext cx="12084424" cy="211987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800" b="0" i="0" u="none" strike="noStrike" baseline="0" dirty="0">
                <a:latin typeface="Times New Roman" panose="02020603050405020304" pitchFamily="18" charset="0"/>
              </a:rPr>
              <a:t>In conclusion, the deep learning-based vehicle detection and speed estimation system developed in this project demonstrates promising results in accurately identifying vehicles and estimating their speeds from video data. </a:t>
            </a:r>
          </a:p>
          <a:p>
            <a:pPr marL="285750" indent="-285750">
              <a:lnSpc>
                <a:spcPct val="150000"/>
              </a:lnSpc>
              <a:buFont typeface="Wingdings" panose="05000000000000000000" pitchFamily="2" charset="2"/>
              <a:buChar char="Ø"/>
            </a:pPr>
            <a:r>
              <a:rPr lang="en-US" sz="1800" b="0" i="0" u="none" strike="noStrike" baseline="0" dirty="0">
                <a:latin typeface="Times New Roman" panose="02020603050405020304" pitchFamily="18" charset="0"/>
              </a:rPr>
              <a:t>By leveraging state-of-the-art techniques, the system offers enhanced capabilities for traffic monitoring and management</a:t>
            </a:r>
            <a:r>
              <a:rPr lang="en-US" dirty="0">
                <a:latin typeface="Times New Roman" panose="02020603050405020304" pitchFamily="18" charset="0"/>
              </a:rPr>
              <a:t>.</a:t>
            </a:r>
          </a:p>
          <a:p>
            <a:pPr marL="285750" indent="-285750">
              <a:lnSpc>
                <a:spcPct val="150000"/>
              </a:lnSpc>
              <a:buFont typeface="Wingdings" panose="05000000000000000000" pitchFamily="2" charset="2"/>
              <a:buChar char="Ø"/>
            </a:pPr>
            <a:r>
              <a:rPr lang="en-US" sz="1800" b="0" i="0" u="none" strike="noStrike" baseline="0" dirty="0">
                <a:latin typeface="Times New Roman" panose="02020603050405020304" pitchFamily="18" charset="0"/>
              </a:rPr>
              <a:t>The successful implementation and evaluation of the system pave the way for further advancements in intelligent transportation systems, contributing to improved traffic safety and efficiency. </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59" y="0"/>
            <a:ext cx="8534400" cy="1507067"/>
          </a:xfrm>
        </p:spPr>
        <p:txBody>
          <a:bodyPr/>
          <a:lstStyle/>
          <a:p>
            <a:pPr algn="ctr"/>
            <a:r>
              <a:rPr lang="en-US" b="1" dirty="0">
                <a:latin typeface="Times New Roman" panose="02020603050405020304" pitchFamily="18" charset="0"/>
                <a:cs typeface="Times New Roman" panose="02020603050405020304" pitchFamily="18" charset="0"/>
              </a:rPr>
              <a:t>REFERENCES</a:t>
            </a:r>
          </a:p>
        </p:txBody>
      </p:sp>
      <p:sp>
        <p:nvSpPr>
          <p:cNvPr id="4" name="TextBox 3"/>
          <p:cNvSpPr txBox="1"/>
          <p:nvPr/>
        </p:nvSpPr>
        <p:spPr>
          <a:xfrm>
            <a:off x="125506" y="1198671"/>
            <a:ext cx="11940988" cy="5037276"/>
          </a:xfrm>
          <a:prstGeom prst="rect">
            <a:avLst/>
          </a:prstGeom>
          <a:noFill/>
        </p:spPr>
        <p:txBody>
          <a:bodyPr wrap="square" rtlCol="0">
            <a:spAutoFit/>
          </a:bodyPr>
          <a:lstStyle/>
          <a:p>
            <a:pPr marL="342900" marR="124460" lvl="0" indent="-342900" algn="just">
              <a:lnSpc>
                <a:spcPct val="150000"/>
              </a:lnSpc>
              <a:spcAft>
                <a:spcPts val="0"/>
              </a:spcAft>
              <a:buSzPts val="1200"/>
              <a:buFont typeface="Times New Roman" panose="02020603050405020304" pitchFamily="18" charset="0"/>
              <a:buAutoNum type="arabicPeriod"/>
              <a:tabLst>
                <a:tab pos="382905" algn="l"/>
              </a:tabLst>
            </a:pPr>
            <a:r>
              <a:rPr lang="en-US" sz="1800" spc="0" dirty="0">
                <a:effectLst/>
                <a:latin typeface="Times New Roman" panose="02020603050405020304" pitchFamily="18" charset="0"/>
                <a:ea typeface="Times New Roman" panose="02020603050405020304" pitchFamily="18" charset="0"/>
              </a:rPr>
              <a:t>S.</a:t>
            </a:r>
            <a:r>
              <a:rPr lang="en-US" sz="1800" spc="55" dirty="0">
                <a:effectLst/>
                <a:latin typeface="Times New Roman" panose="02020603050405020304" pitchFamily="18" charset="0"/>
                <a:ea typeface="Times New Roman" panose="02020603050405020304" pitchFamily="18" charset="0"/>
              </a:rPr>
              <a:t> </a:t>
            </a:r>
            <a:r>
              <a:rPr lang="en-US" sz="1800" spc="-5" dirty="0" err="1">
                <a:effectLst/>
                <a:latin typeface="Times New Roman" panose="02020603050405020304" pitchFamily="18" charset="0"/>
                <a:ea typeface="Times New Roman" panose="02020603050405020304" pitchFamily="18" charset="0"/>
              </a:rPr>
              <a:t>Ho</a:t>
            </a:r>
            <a:r>
              <a:rPr lang="en-US" sz="1800" spc="-10" dirty="0" err="1">
                <a:effectLst/>
                <a:latin typeface="Times New Roman" panose="02020603050405020304" pitchFamily="18" charset="0"/>
                <a:ea typeface="Times New Roman" panose="02020603050405020304" pitchFamily="18" charset="0"/>
              </a:rPr>
              <a:t>c</a:t>
            </a:r>
            <a:r>
              <a:rPr lang="en-US" sz="1800" spc="0" dirty="0" err="1">
                <a:effectLst/>
                <a:latin typeface="Times New Roman" panose="02020603050405020304" pitchFamily="18" charset="0"/>
                <a:ea typeface="Times New Roman" panose="02020603050405020304" pitchFamily="18" charset="0"/>
              </a:rPr>
              <a:t>hr</a:t>
            </a:r>
            <a:r>
              <a:rPr lang="en-US" sz="1800" spc="-10" dirty="0" err="1">
                <a:effectLst/>
                <a:latin typeface="Times New Roman" panose="02020603050405020304" pitchFamily="18" charset="0"/>
                <a:ea typeface="Times New Roman" panose="02020603050405020304" pitchFamily="18" charset="0"/>
              </a:rPr>
              <a:t>e</a:t>
            </a:r>
            <a:r>
              <a:rPr lang="en-US" sz="1800" spc="0" dirty="0" err="1">
                <a:effectLst/>
                <a:latin typeface="Times New Roman" panose="02020603050405020304" pitchFamily="18" charset="0"/>
                <a:ea typeface="Times New Roman" panose="02020603050405020304" pitchFamily="18" charset="0"/>
              </a:rPr>
              <a:t>it</a:t>
            </a:r>
            <a:r>
              <a:rPr lang="en-US" sz="1800" spc="-5" dirty="0" err="1">
                <a:effectLst/>
                <a:latin typeface="Times New Roman" panose="02020603050405020304" pitchFamily="18" charset="0"/>
                <a:ea typeface="Times New Roman" panose="02020603050405020304" pitchFamily="18" charset="0"/>
              </a:rPr>
              <a:t>e</a:t>
            </a:r>
            <a:r>
              <a:rPr lang="en-US" sz="1800" spc="0" dirty="0" err="1">
                <a:effectLst/>
                <a:latin typeface="Times New Roman" panose="02020603050405020304" pitchFamily="18" charset="0"/>
                <a:ea typeface="Times New Roman" panose="02020603050405020304" pitchFamily="18" charset="0"/>
              </a:rPr>
              <a:t>r</a:t>
            </a:r>
            <a:r>
              <a:rPr lang="en-US" sz="1800" spc="5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nd</a:t>
            </a:r>
            <a:r>
              <a:rPr lang="en-US" sz="1800" spc="5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J</a:t>
            </a:r>
            <a:r>
              <a:rPr lang="en-US" sz="1800" spc="0" dirty="0">
                <a:effectLst/>
                <a:latin typeface="Times New Roman" panose="02020603050405020304" pitchFamily="18" charset="0"/>
                <a:ea typeface="Times New Roman" panose="02020603050405020304" pitchFamily="18" charset="0"/>
              </a:rPr>
              <a:t>.</a:t>
            </a:r>
            <a:r>
              <a:rPr lang="en-US" sz="1800" spc="45" dirty="0">
                <a:effectLst/>
                <a:latin typeface="Times New Roman" panose="02020603050405020304" pitchFamily="18" charset="0"/>
                <a:ea typeface="Times New Roman" panose="02020603050405020304" pitchFamily="18" charset="0"/>
              </a:rPr>
              <a:t> </a:t>
            </a:r>
            <a:r>
              <a:rPr lang="en-US" sz="1800" spc="0" dirty="0" err="1">
                <a:effectLst/>
                <a:latin typeface="Times New Roman" panose="02020603050405020304" pitchFamily="18" charset="0"/>
                <a:ea typeface="Times New Roman" panose="02020603050405020304" pitchFamily="18" charset="0"/>
              </a:rPr>
              <a:t>S</a:t>
            </a:r>
            <a:r>
              <a:rPr lang="en-US" sz="1800" spc="-5" dirty="0" err="1">
                <a:effectLst/>
                <a:latin typeface="Times New Roman" panose="02020603050405020304" pitchFamily="18" charset="0"/>
                <a:ea typeface="Times New Roman" panose="02020603050405020304" pitchFamily="18" charset="0"/>
              </a:rPr>
              <a:t>c</a:t>
            </a:r>
            <a:r>
              <a:rPr lang="en-US" sz="1800" spc="0" dirty="0" err="1">
                <a:effectLst/>
                <a:latin typeface="Times New Roman" panose="02020603050405020304" pitchFamily="18" charset="0"/>
                <a:ea typeface="Times New Roman" panose="02020603050405020304" pitchFamily="18" charset="0"/>
              </a:rPr>
              <a:t>hmidhub</a:t>
            </a:r>
            <a:r>
              <a:rPr lang="en-US" sz="1800" spc="-5" dirty="0" err="1">
                <a:effectLst/>
                <a:latin typeface="Times New Roman" panose="02020603050405020304" pitchFamily="18" charset="0"/>
                <a:ea typeface="Times New Roman" panose="02020603050405020304" pitchFamily="18" charset="0"/>
              </a:rPr>
              <a:t>e</a:t>
            </a:r>
            <a:r>
              <a:rPr lang="en-US" sz="1800" spc="0" dirty="0" err="1">
                <a:effectLst/>
                <a:latin typeface="Times New Roman" panose="02020603050405020304" pitchFamily="18" charset="0"/>
                <a:ea typeface="Times New Roman" panose="02020603050405020304" pitchFamily="18" charset="0"/>
              </a:rPr>
              <a:t>r</a:t>
            </a:r>
            <a:r>
              <a:rPr lang="en-US" sz="1800" spc="0" dirty="0">
                <a:effectLst/>
                <a:latin typeface="Times New Roman" panose="02020603050405020304" pitchFamily="18" charset="0"/>
                <a:ea typeface="Times New Roman" panose="02020603050405020304" pitchFamily="18" charset="0"/>
              </a:rPr>
              <a:t>,</a:t>
            </a:r>
            <a:r>
              <a:rPr lang="en-US" sz="1800" spc="5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t>
            </a:r>
            <a:r>
              <a:rPr lang="en-US" sz="1800" spc="-25" dirty="0">
                <a:effectLst/>
                <a:latin typeface="Times New Roman" panose="02020603050405020304" pitchFamily="18" charset="0"/>
                <a:ea typeface="Times New Roman" panose="02020603050405020304" pitchFamily="18" charset="0"/>
              </a:rPr>
              <a:t>L</a:t>
            </a:r>
            <a:r>
              <a:rPr lang="en-US" sz="1800" spc="0" dirty="0">
                <a:effectLst/>
                <a:latin typeface="Times New Roman" panose="02020603050405020304" pitchFamily="18" charset="0"/>
                <a:ea typeface="Times New Roman" panose="02020603050405020304" pitchFamily="18" charset="0"/>
              </a:rPr>
              <a:t>o</a:t>
            </a:r>
            <a:r>
              <a:rPr lang="en-US" sz="1800" spc="10" dirty="0">
                <a:effectLst/>
                <a:latin typeface="Times New Roman" panose="02020603050405020304" pitchFamily="18" charset="0"/>
                <a:ea typeface="Times New Roman" panose="02020603050405020304" pitchFamily="18" charset="0"/>
              </a:rPr>
              <a:t>n</a:t>
            </a:r>
            <a:r>
              <a:rPr lang="en-US" sz="1800" spc="0" dirty="0">
                <a:effectLst/>
                <a:latin typeface="Times New Roman" panose="02020603050405020304" pitchFamily="18" charset="0"/>
                <a:ea typeface="Times New Roman" panose="02020603050405020304" pitchFamily="18" charset="0"/>
              </a:rPr>
              <a:t>g</a:t>
            </a:r>
            <a:r>
              <a:rPr lang="en-US" sz="1800" spc="4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sh</a:t>
            </a:r>
            <a:r>
              <a:rPr lang="en-US" sz="1800" spc="10" dirty="0">
                <a:effectLst/>
                <a:latin typeface="Times New Roman" panose="02020603050405020304" pitchFamily="18" charset="0"/>
                <a:ea typeface="Times New Roman" panose="02020603050405020304" pitchFamily="18" charset="0"/>
              </a:rPr>
              <a:t>o</a:t>
            </a:r>
            <a:r>
              <a:rPr lang="en-US" sz="1800" spc="0" dirty="0">
                <a:effectLst/>
                <a:latin typeface="Times New Roman" panose="02020603050405020304" pitchFamily="18" charset="0"/>
                <a:ea typeface="Times New Roman" panose="02020603050405020304" pitchFamily="18" charset="0"/>
              </a:rPr>
              <a:t>r</a:t>
            </a:r>
            <a:r>
              <a:rPr lang="en-US" sz="1800" spc="25" dirty="0">
                <a:effectLst/>
                <a:latin typeface="Times New Roman" panose="02020603050405020304" pitchFamily="18" charset="0"/>
                <a:ea typeface="Times New Roman" panose="02020603050405020304" pitchFamily="18" charset="0"/>
              </a:rPr>
              <a:t>t</a:t>
            </a:r>
            <a:r>
              <a:rPr lang="en-US" sz="1800" spc="-5"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te</a:t>
            </a:r>
            <a:r>
              <a:rPr lang="en-US" sz="1800" spc="-10" dirty="0">
                <a:effectLst/>
                <a:latin typeface="Times New Roman" panose="02020603050405020304" pitchFamily="18" charset="0"/>
                <a:ea typeface="Times New Roman" panose="02020603050405020304" pitchFamily="18" charset="0"/>
              </a:rPr>
              <a:t>r</a:t>
            </a:r>
            <a:r>
              <a:rPr lang="en-US" sz="1800" spc="0" dirty="0">
                <a:effectLst/>
                <a:latin typeface="Times New Roman" panose="02020603050405020304" pitchFamily="18" charset="0"/>
                <a:ea typeface="Times New Roman" panose="02020603050405020304" pitchFamily="18" charset="0"/>
              </a:rPr>
              <a:t>m</a:t>
            </a:r>
            <a:r>
              <a:rPr lang="en-US" sz="1800" spc="6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memo</a:t>
            </a:r>
            <a:r>
              <a:rPr lang="en-US" sz="1800" spc="15" dirty="0">
                <a:effectLst/>
                <a:latin typeface="Times New Roman" panose="02020603050405020304" pitchFamily="18" charset="0"/>
                <a:ea typeface="Times New Roman" panose="02020603050405020304" pitchFamily="18" charset="0"/>
              </a:rPr>
              <a:t>r</a:t>
            </a:r>
            <a:r>
              <a:rPr lang="en-US" sz="1800" spc="-25" dirty="0">
                <a:effectLst/>
                <a:latin typeface="Times New Roman" panose="02020603050405020304" pitchFamily="18" charset="0"/>
                <a:ea typeface="Times New Roman" panose="02020603050405020304" pitchFamily="18" charset="0"/>
              </a:rPr>
              <a:t>y</a:t>
            </a:r>
            <a:r>
              <a:rPr lang="en-US" sz="1800" spc="0" dirty="0">
                <a:effectLst/>
                <a:latin typeface="Times New Roman" panose="02020603050405020304" pitchFamily="18" charset="0"/>
                <a:ea typeface="Times New Roman" panose="02020603050405020304" pitchFamily="18" charset="0"/>
              </a:rPr>
              <a:t>,‖</a:t>
            </a:r>
            <a:r>
              <a:rPr lang="en-US" sz="1800" spc="5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N</a:t>
            </a:r>
            <a:r>
              <a:rPr lang="en-US" sz="1800" spc="-10"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u</a:t>
            </a:r>
            <a:r>
              <a:rPr lang="en-US" sz="1800" spc="5" dirty="0">
                <a:effectLst/>
                <a:latin typeface="Times New Roman" panose="02020603050405020304" pitchFamily="18" charset="0"/>
                <a:ea typeface="Times New Roman" panose="02020603050405020304" pitchFamily="18" charset="0"/>
              </a:rPr>
              <a:t>r</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l</a:t>
            </a:r>
            <a:r>
              <a:rPr lang="en-US" sz="1800" spc="7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Comput</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tio</a:t>
            </a:r>
            <a:r>
              <a:rPr lang="en-US" sz="1800" spc="-15" dirty="0">
                <a:effectLst/>
                <a:latin typeface="Times New Roman" panose="02020603050405020304" pitchFamily="18" charset="0"/>
                <a:ea typeface="Times New Roman" panose="02020603050405020304" pitchFamily="18" charset="0"/>
              </a:rPr>
              <a:t>n</a:t>
            </a:r>
            <a:r>
              <a:rPr lang="en-US" sz="1800" spc="0" dirty="0">
                <a:effectLst/>
                <a:latin typeface="Times New Roman" panose="02020603050405020304" pitchFamily="18" charset="0"/>
                <a:ea typeface="Times New Roman" panose="02020603050405020304" pitchFamily="18" charset="0"/>
              </a:rPr>
              <a:t>, vol. 9, no. 8, pp. 1735–1780, Nov. 1997.</a:t>
            </a:r>
            <a:endParaRPr lang="en-IN" sz="1800" spc="0" dirty="0">
              <a:effectLst/>
              <a:latin typeface="Times New Roman" panose="02020603050405020304" pitchFamily="18" charset="0"/>
              <a:ea typeface="Times New Roman" panose="02020603050405020304" pitchFamily="18" charset="0"/>
            </a:endParaRPr>
          </a:p>
          <a:p>
            <a:pPr marL="342900" marR="125095" lvl="0" indent="-342900" algn="just">
              <a:lnSpc>
                <a:spcPct val="150000"/>
              </a:lnSpc>
              <a:spcBef>
                <a:spcPts val="995"/>
              </a:spcBef>
              <a:spcAft>
                <a:spcPts val="0"/>
              </a:spcAft>
              <a:buSzPts val="1200"/>
              <a:buFont typeface="Times New Roman" panose="02020603050405020304" pitchFamily="18" charset="0"/>
              <a:buAutoNum type="arabicPeriod"/>
              <a:tabLst>
                <a:tab pos="373380" algn="l"/>
              </a:tabLst>
            </a:pPr>
            <a:r>
              <a:rPr lang="en-US" sz="1800" spc="-5" dirty="0">
                <a:effectLst/>
                <a:latin typeface="Times New Roman" panose="02020603050405020304" pitchFamily="18" charset="0"/>
                <a:ea typeface="Times New Roman" panose="02020603050405020304" pitchFamily="18" charset="0"/>
              </a:rPr>
              <a:t>Y</a:t>
            </a:r>
            <a:r>
              <a:rPr lang="en-US" sz="1800" spc="0"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B</a:t>
            </a:r>
            <a:r>
              <a:rPr lang="en-US" sz="1800" spc="-5"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n</a:t>
            </a:r>
            <a:r>
              <a:rPr lang="en-US" sz="1800" spc="-15" dirty="0">
                <a:effectLst/>
                <a:latin typeface="Times New Roman" panose="02020603050405020304" pitchFamily="18" charset="0"/>
                <a:ea typeface="Times New Roman" panose="02020603050405020304" pitchFamily="18" charset="0"/>
              </a:rPr>
              <a:t>g</a:t>
            </a:r>
            <a:r>
              <a:rPr lang="en-US" sz="1800" spc="0" dirty="0">
                <a:effectLst/>
                <a:latin typeface="Times New Roman" panose="02020603050405020304" pitchFamily="18" charset="0"/>
                <a:ea typeface="Times New Roman" panose="02020603050405020304" pitchFamily="18" charset="0"/>
              </a:rPr>
              <a:t>io, </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 </a:t>
            </a:r>
            <a:r>
              <a:rPr lang="en-US" sz="1800" spc="3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Si</a:t>
            </a:r>
            <a:r>
              <a:rPr lang="en-US" sz="1800" spc="-10" dirty="0">
                <a:effectLst/>
                <a:latin typeface="Times New Roman" panose="02020603050405020304" pitchFamily="18" charset="0"/>
                <a:ea typeface="Times New Roman" panose="02020603050405020304" pitchFamily="18" charset="0"/>
              </a:rPr>
              <a:t>m</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rd, </a:t>
            </a:r>
            <a:r>
              <a:rPr lang="en-US" sz="1800" spc="3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nd </a:t>
            </a:r>
            <a:r>
              <a:rPr lang="en-US" sz="1800" spc="3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 </a:t>
            </a:r>
            <a:r>
              <a:rPr lang="en-US" sz="1800" spc="30" dirty="0">
                <a:effectLst/>
                <a:latin typeface="Times New Roman" panose="02020603050405020304" pitchFamily="18" charset="0"/>
                <a:ea typeface="Times New Roman" panose="02020603050405020304" pitchFamily="18" charset="0"/>
              </a:rPr>
              <a:t> </a:t>
            </a:r>
            <a:r>
              <a:rPr lang="en-US" sz="1800" spc="-10" dirty="0" err="1">
                <a:effectLst/>
                <a:latin typeface="Times New Roman" panose="02020603050405020304" pitchFamily="18" charset="0"/>
                <a:ea typeface="Times New Roman" panose="02020603050405020304" pitchFamily="18" charset="0"/>
              </a:rPr>
              <a:t>F</a:t>
            </a:r>
            <a:r>
              <a:rPr lang="en-US" sz="1800" spc="0" dirty="0" err="1">
                <a:effectLst/>
                <a:latin typeface="Times New Roman" panose="02020603050405020304" pitchFamily="18" charset="0"/>
                <a:ea typeface="Times New Roman" panose="02020603050405020304" pitchFamily="18" charset="0"/>
              </a:rPr>
              <a:t>r</a:t>
            </a:r>
            <a:r>
              <a:rPr lang="en-US" sz="1800" spc="-10" dirty="0" err="1">
                <a:effectLst/>
                <a:latin typeface="Times New Roman" panose="02020603050405020304" pitchFamily="18" charset="0"/>
                <a:ea typeface="Times New Roman" panose="02020603050405020304" pitchFamily="18" charset="0"/>
              </a:rPr>
              <a:t>a</a:t>
            </a:r>
            <a:r>
              <a:rPr lang="en-US" sz="1800" spc="-5" dirty="0" err="1">
                <a:effectLst/>
                <a:latin typeface="Times New Roman" panose="02020603050405020304" pitchFamily="18" charset="0"/>
                <a:ea typeface="Times New Roman" panose="02020603050405020304" pitchFamily="18" charset="0"/>
              </a:rPr>
              <a:t>sc</a:t>
            </a:r>
            <a:r>
              <a:rPr lang="en-US" sz="1800" spc="0" dirty="0" err="1">
                <a:effectLst/>
                <a:latin typeface="Times New Roman" panose="02020603050405020304" pitchFamily="18" charset="0"/>
                <a:ea typeface="Times New Roman" panose="02020603050405020304" pitchFamily="18" charset="0"/>
              </a:rPr>
              <a:t>oni</a:t>
            </a:r>
            <a:r>
              <a:rPr lang="en-US" sz="1800" spc="0" dirty="0">
                <a:effectLst/>
                <a:latin typeface="Times New Roman" panose="02020603050405020304" pitchFamily="18" charset="0"/>
                <a:ea typeface="Times New Roman" panose="02020603050405020304" pitchFamily="18" charset="0"/>
              </a:rPr>
              <a:t>, </a:t>
            </a:r>
            <a:r>
              <a:rPr lang="en-US" sz="1800" spc="3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t>
            </a:r>
            <a:r>
              <a:rPr lang="en-US" sz="1800" spc="-15" dirty="0">
                <a:effectLst/>
                <a:latin typeface="Times New Roman" panose="02020603050405020304" pitchFamily="18" charset="0"/>
                <a:ea typeface="Times New Roman" panose="02020603050405020304" pitchFamily="18" charset="0"/>
              </a:rPr>
              <a:t>L</a:t>
            </a:r>
            <a:r>
              <a:rPr lang="en-US" sz="1800" spc="5" dirty="0">
                <a:effectLst/>
                <a:latin typeface="Times New Roman" panose="02020603050405020304" pitchFamily="18" charset="0"/>
                <a:ea typeface="Times New Roman" panose="02020603050405020304" pitchFamily="18" charset="0"/>
              </a:rPr>
              <a:t>e</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rni</a:t>
            </a:r>
            <a:r>
              <a:rPr lang="en-US" sz="1800" spc="5" dirty="0">
                <a:effectLst/>
                <a:latin typeface="Times New Roman" panose="02020603050405020304" pitchFamily="18" charset="0"/>
                <a:ea typeface="Times New Roman" panose="02020603050405020304" pitchFamily="18" charset="0"/>
              </a:rPr>
              <a:t>n</a:t>
            </a:r>
            <a:r>
              <a:rPr lang="en-US" sz="1800" spc="0" dirty="0">
                <a:effectLst/>
                <a:latin typeface="Times New Roman" panose="02020603050405020304" pitchFamily="18" charset="0"/>
                <a:ea typeface="Times New Roman" panose="02020603050405020304" pitchFamily="18" charset="0"/>
              </a:rPr>
              <a:t>g </a:t>
            </a:r>
            <a:r>
              <a:rPr lang="en-US" sz="1800" spc="2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lon</a:t>
            </a:r>
            <a:r>
              <a:rPr lang="en-US" sz="1800" spc="25" dirty="0">
                <a:effectLst/>
                <a:latin typeface="Times New Roman" panose="02020603050405020304" pitchFamily="18" charset="0"/>
                <a:ea typeface="Times New Roman" panose="02020603050405020304" pitchFamily="18" charset="0"/>
              </a:rPr>
              <a:t>g</a:t>
            </a:r>
            <a:r>
              <a:rPr lang="en-US" sz="1800" spc="-5"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te</a:t>
            </a:r>
            <a:r>
              <a:rPr lang="en-US" sz="1800" spc="-10" dirty="0">
                <a:effectLst/>
                <a:latin typeface="Times New Roman" panose="02020603050405020304" pitchFamily="18" charset="0"/>
                <a:ea typeface="Times New Roman" panose="02020603050405020304" pitchFamily="18" charset="0"/>
              </a:rPr>
              <a:t>r</a:t>
            </a:r>
            <a:r>
              <a:rPr lang="en-US" sz="1800" spc="0" dirty="0">
                <a:effectLst/>
                <a:latin typeface="Times New Roman" panose="02020603050405020304" pitchFamily="18" charset="0"/>
                <a:ea typeface="Times New Roman" panose="02020603050405020304" pitchFamily="18" charset="0"/>
              </a:rPr>
              <a:t>m </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d</a:t>
            </a:r>
            <a:r>
              <a:rPr lang="en-US" sz="1800" spc="-5" dirty="0">
                <a:effectLst/>
                <a:latin typeface="Times New Roman" panose="02020603050405020304" pitchFamily="18" charset="0"/>
                <a:ea typeface="Times New Roman" panose="02020603050405020304" pitchFamily="18" charset="0"/>
              </a:rPr>
              <a:t>e</a:t>
            </a:r>
            <a:r>
              <a:rPr lang="en-US" sz="1800" spc="10" dirty="0">
                <a:effectLst/>
                <a:latin typeface="Times New Roman" panose="02020603050405020304" pitchFamily="18" charset="0"/>
                <a:ea typeface="Times New Roman" panose="02020603050405020304" pitchFamily="18" charset="0"/>
              </a:rPr>
              <a:t>p</a:t>
            </a:r>
            <a:r>
              <a:rPr lang="en-US" sz="1800" spc="-5"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nd</a:t>
            </a:r>
            <a:r>
              <a:rPr lang="en-US" sz="1800" spc="-5"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n</a:t>
            </a:r>
            <a:r>
              <a:rPr lang="en-US" sz="1800" spc="-5" dirty="0">
                <a:effectLst/>
                <a:latin typeface="Times New Roman" panose="02020603050405020304" pitchFamily="18" charset="0"/>
                <a:ea typeface="Times New Roman" panose="02020603050405020304" pitchFamily="18" charset="0"/>
              </a:rPr>
              <a:t>c</a:t>
            </a:r>
            <a:r>
              <a:rPr lang="en-US" sz="1800" spc="0" dirty="0">
                <a:effectLst/>
                <a:latin typeface="Times New Roman" panose="02020603050405020304" pitchFamily="18" charset="0"/>
                <a:ea typeface="Times New Roman" panose="02020603050405020304" pitchFamily="18" charset="0"/>
              </a:rPr>
              <a:t>ies </a:t>
            </a:r>
            <a:r>
              <a:rPr lang="en-US" sz="1800" spc="3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with gradient descent is difficult,‖ Neural Networks, IEEE Transactions on, vol. 5, no. 2,</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pp. 157–166, 1994.</a:t>
            </a:r>
            <a:endParaRPr lang="en-IN" sz="1800" spc="0" dirty="0">
              <a:effectLst/>
              <a:latin typeface="Times New Roman" panose="02020603050405020304" pitchFamily="18" charset="0"/>
              <a:ea typeface="Times New Roman" panose="02020603050405020304" pitchFamily="18" charset="0"/>
            </a:endParaRPr>
          </a:p>
          <a:p>
            <a:pPr marL="342900" marR="123825" lvl="0" indent="-342900" algn="just">
              <a:lnSpc>
                <a:spcPct val="150000"/>
              </a:lnSpc>
              <a:spcBef>
                <a:spcPts val="1005"/>
              </a:spcBef>
              <a:spcAft>
                <a:spcPts val="0"/>
              </a:spcAft>
              <a:buSzPts val="1200"/>
              <a:buFont typeface="Times New Roman" panose="02020603050405020304" pitchFamily="18" charset="0"/>
              <a:buAutoNum type="arabicPeriod"/>
              <a:tabLst>
                <a:tab pos="401320" algn="l"/>
              </a:tabLst>
            </a:pPr>
            <a:r>
              <a:rPr lang="en-US" sz="1800" spc="0" dirty="0">
                <a:effectLst/>
                <a:latin typeface="Times New Roman" panose="02020603050405020304" pitchFamily="18" charset="0"/>
                <a:ea typeface="Times New Roman" panose="02020603050405020304" pitchFamily="18" charset="0"/>
              </a:rPr>
              <a:t>S.  </a:t>
            </a:r>
            <a:r>
              <a:rPr lang="en-US" sz="1800" spc="-6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W</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n</a:t>
            </a:r>
            <a:r>
              <a:rPr lang="en-US" sz="1800" spc="-15" dirty="0">
                <a:effectLst/>
                <a:latin typeface="Times New Roman" panose="02020603050405020304" pitchFamily="18" charset="0"/>
                <a:ea typeface="Times New Roman" panose="02020603050405020304" pitchFamily="18" charset="0"/>
              </a:rPr>
              <a:t>g</a:t>
            </a:r>
            <a:r>
              <a:rPr lang="en-US" sz="1800" spc="0" dirty="0">
                <a:effectLst/>
                <a:latin typeface="Times New Roman" panose="02020603050405020304" pitchFamily="18" charset="0"/>
                <a:ea typeface="Times New Roman" panose="02020603050405020304" pitchFamily="18" charset="0"/>
              </a:rPr>
              <a:t>,  </a:t>
            </a:r>
            <a:r>
              <a:rPr lang="en-US" sz="1800" spc="-4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L</a:t>
            </a:r>
            <a:r>
              <a:rPr lang="en-US" sz="1800" spc="0" dirty="0">
                <a:effectLst/>
                <a:latin typeface="Times New Roman" panose="02020603050405020304" pitchFamily="18" charset="0"/>
                <a:ea typeface="Times New Roman" panose="02020603050405020304" pitchFamily="18" charset="0"/>
              </a:rPr>
              <a:t>.  </a:t>
            </a:r>
            <a:r>
              <a:rPr lang="en-US" sz="1800" spc="-5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Yu</a:t>
            </a:r>
            <a:r>
              <a:rPr lang="en-US" sz="1800" spc="0" dirty="0">
                <a:effectLst/>
                <a:latin typeface="Times New Roman" panose="02020603050405020304" pitchFamily="18" charset="0"/>
                <a:ea typeface="Times New Roman" panose="02020603050405020304" pitchFamily="18" charset="0"/>
              </a:rPr>
              <a:t>,  </a:t>
            </a:r>
            <a:r>
              <a:rPr lang="en-US" sz="1800" spc="-5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&amp;  </a:t>
            </a:r>
            <a:r>
              <a:rPr lang="en-US" sz="1800" spc="-6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K.K</a:t>
            </a:r>
            <a:r>
              <a:rPr lang="en-US" sz="1800" spc="0" dirty="0">
                <a:effectLst/>
                <a:latin typeface="Times New Roman" panose="02020603050405020304" pitchFamily="18" charset="0"/>
                <a:ea typeface="Times New Roman" panose="02020603050405020304" pitchFamily="18" charset="0"/>
              </a:rPr>
              <a:t>.  </a:t>
            </a:r>
            <a:r>
              <a:rPr lang="en-US" sz="1800" spc="-4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L</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i,  </a:t>
            </a:r>
            <a:r>
              <a:rPr lang="en-US" sz="1800" spc="-5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Crude  </a:t>
            </a:r>
            <a:r>
              <a:rPr lang="en-US" sz="1800" spc="-5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Oi</a:t>
            </a:r>
            <a:r>
              <a:rPr lang="en-US" sz="1800" spc="0" dirty="0">
                <a:effectLst/>
                <a:latin typeface="Times New Roman" panose="02020603050405020304" pitchFamily="18" charset="0"/>
                <a:ea typeface="Times New Roman" panose="02020603050405020304" pitchFamily="18" charset="0"/>
              </a:rPr>
              <a:t>l  </a:t>
            </a:r>
            <a:r>
              <a:rPr lang="en-US" sz="1800" spc="-6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Pri</a:t>
            </a:r>
            <a:r>
              <a:rPr lang="en-US" sz="1800" spc="-10" dirty="0">
                <a:effectLst/>
                <a:latin typeface="Times New Roman" panose="02020603050405020304" pitchFamily="18" charset="0"/>
                <a:ea typeface="Times New Roman" panose="02020603050405020304" pitchFamily="18" charset="0"/>
              </a:rPr>
              <a:t>c</a:t>
            </a:r>
            <a:r>
              <a:rPr lang="en-US" sz="1800" spc="0" dirty="0">
                <a:effectLst/>
                <a:latin typeface="Times New Roman" panose="02020603050405020304" pitchFamily="18" charset="0"/>
                <a:ea typeface="Times New Roman" panose="02020603050405020304" pitchFamily="18" charset="0"/>
              </a:rPr>
              <a:t>e  </a:t>
            </a:r>
            <a:r>
              <a:rPr lang="en-US" sz="1800" spc="-3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F</a:t>
            </a:r>
            <a:r>
              <a:rPr lang="en-US" sz="1800" spc="0" dirty="0">
                <a:effectLst/>
                <a:latin typeface="Times New Roman" panose="02020603050405020304" pitchFamily="18" charset="0"/>
                <a:ea typeface="Times New Roman" panose="02020603050405020304" pitchFamily="18" charset="0"/>
              </a:rPr>
              <a:t>ore</a:t>
            </a:r>
            <a:r>
              <a:rPr lang="en-US" sz="1800" spc="-5" dirty="0">
                <a:effectLst/>
                <a:latin typeface="Times New Roman" panose="02020603050405020304" pitchFamily="18" charset="0"/>
                <a:ea typeface="Times New Roman" panose="02020603050405020304" pitchFamily="18" charset="0"/>
              </a:rPr>
              <a:t>ca</a:t>
            </a:r>
            <a:r>
              <a:rPr lang="en-US" sz="1800" spc="0" dirty="0">
                <a:effectLst/>
                <a:latin typeface="Times New Roman" panose="02020603050405020304" pitchFamily="18" charset="0"/>
                <a:ea typeface="Times New Roman" panose="02020603050405020304" pitchFamily="18" charset="0"/>
              </a:rPr>
              <a:t>sting  </a:t>
            </a:r>
            <a:r>
              <a:rPr lang="en-US" sz="1800" spc="-5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W</a:t>
            </a:r>
            <a:r>
              <a:rPr lang="en-US" sz="1800" spc="-10" dirty="0">
                <a:effectLst/>
                <a:latin typeface="Times New Roman" panose="02020603050405020304" pitchFamily="18" charset="0"/>
                <a:ea typeface="Times New Roman" panose="02020603050405020304" pitchFamily="18" charset="0"/>
              </a:rPr>
              <a:t>i</a:t>
            </a:r>
            <a:r>
              <a:rPr lang="en-US" sz="1800" spc="0" dirty="0">
                <a:effectLst/>
                <a:latin typeface="Times New Roman" panose="02020603050405020304" pitchFamily="18" charset="0"/>
                <a:ea typeface="Times New Roman" panose="02020603050405020304" pitchFamily="18" charset="0"/>
              </a:rPr>
              <a:t>th  </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TE</a:t>
            </a:r>
            <a:r>
              <a:rPr lang="en-US" sz="1800" spc="-20" dirty="0">
                <a:effectLst/>
                <a:latin typeface="Times New Roman" panose="02020603050405020304" pitchFamily="18" charset="0"/>
                <a:ea typeface="Times New Roman" panose="02020603050405020304" pitchFamily="18" charset="0"/>
              </a:rPr>
              <a:t>I</a:t>
            </a:r>
            <a:r>
              <a:rPr lang="en-US" sz="1800" spc="20"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I Methodology‖</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Journal of Systems Science and Complexity, vol. 18, no. 2, 2005, pp.</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145-166.</a:t>
            </a:r>
            <a:endParaRPr lang="en-IN" sz="1800" spc="0" dirty="0">
              <a:effectLst/>
              <a:latin typeface="Times New Roman" panose="02020603050405020304" pitchFamily="18" charset="0"/>
              <a:ea typeface="Times New Roman" panose="02020603050405020304" pitchFamily="18" charset="0"/>
            </a:endParaRPr>
          </a:p>
          <a:p>
            <a:pPr marL="342900" marR="123190" lvl="0" indent="-342900" algn="just">
              <a:lnSpc>
                <a:spcPct val="150000"/>
              </a:lnSpc>
              <a:spcBef>
                <a:spcPts val="990"/>
              </a:spcBef>
              <a:spcAft>
                <a:spcPts val="0"/>
              </a:spcAft>
              <a:buSzPts val="1200"/>
              <a:buFont typeface="Times New Roman" panose="02020603050405020304" pitchFamily="18" charset="0"/>
              <a:buAutoNum type="arabicPeriod"/>
              <a:tabLst>
                <a:tab pos="361950" algn="l"/>
              </a:tabLst>
            </a:pPr>
            <a:r>
              <a:rPr lang="en-US" sz="1800" spc="0" dirty="0">
                <a:effectLst/>
                <a:latin typeface="Times New Roman" panose="02020603050405020304" pitchFamily="18" charset="0"/>
                <a:ea typeface="Times New Roman" panose="02020603050405020304" pitchFamily="18" charset="0"/>
              </a:rPr>
              <a:t>Kulkarni, S. and Haidar, I. (2009). Forecasting Model for Crude Oil Price Using</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Artificial Neural Networks and Commodity Futures Prices. International Journal of</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Computer</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Science</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a:t>
            </a:r>
            <a:r>
              <a:rPr lang="en-US" sz="1800" spc="2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Information Security,</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2(1).</a:t>
            </a:r>
            <a:endParaRPr lang="en-IN" sz="1800" spc="0" dirty="0">
              <a:effectLst/>
              <a:latin typeface="Times New Roman" panose="02020603050405020304" pitchFamily="18" charset="0"/>
              <a:ea typeface="Times New Roman" panose="02020603050405020304" pitchFamily="18" charset="0"/>
            </a:endParaRPr>
          </a:p>
          <a:p>
            <a:pPr marL="342900" marR="130175" lvl="0" indent="-342900" algn="just">
              <a:lnSpc>
                <a:spcPct val="150000"/>
              </a:lnSpc>
              <a:spcBef>
                <a:spcPts val="1005"/>
              </a:spcBef>
              <a:spcAft>
                <a:spcPts val="0"/>
              </a:spcAft>
              <a:buSzPts val="1200"/>
              <a:buFont typeface="Times New Roman" panose="02020603050405020304" pitchFamily="18" charset="0"/>
              <a:buAutoNum type="arabicPeriod"/>
              <a:tabLst>
                <a:tab pos="356870" algn="l"/>
              </a:tabLst>
            </a:pPr>
            <a:r>
              <a:rPr lang="en-US" sz="1800" spc="0" dirty="0">
                <a:effectLst/>
                <a:latin typeface="Times New Roman" panose="02020603050405020304" pitchFamily="18" charset="0"/>
                <a:ea typeface="Times New Roman" panose="02020603050405020304" pitchFamily="18" charset="0"/>
              </a:rPr>
              <a:t>S. </a:t>
            </a:r>
            <a:r>
              <a:rPr lang="en-US" sz="1800" spc="-10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Mosh</a:t>
            </a:r>
            <a:r>
              <a:rPr lang="en-US" sz="1800" spc="0" dirty="0">
                <a:effectLst/>
                <a:latin typeface="Times New Roman" panose="02020603050405020304" pitchFamily="18" charset="0"/>
                <a:ea typeface="Times New Roman" panose="02020603050405020304" pitchFamily="18" charset="0"/>
              </a:rPr>
              <a:t>iri, </a:t>
            </a:r>
            <a:r>
              <a:rPr lang="en-US" sz="1800" spc="-10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nd </a:t>
            </a:r>
            <a:r>
              <a:rPr lang="en-US" sz="1800" spc="-10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F</a:t>
            </a:r>
            <a:r>
              <a:rPr lang="en-US" sz="1800" spc="0" dirty="0">
                <a:effectLst/>
                <a:latin typeface="Times New Roman" panose="02020603050405020304" pitchFamily="18" charset="0"/>
                <a:ea typeface="Times New Roman" panose="02020603050405020304" pitchFamily="18" charset="0"/>
              </a:rPr>
              <a:t>. </a:t>
            </a:r>
            <a:r>
              <a:rPr lang="en-US" sz="1800" spc="-100" dirty="0">
                <a:effectLst/>
                <a:latin typeface="Times New Roman" panose="02020603050405020304" pitchFamily="18" charset="0"/>
                <a:ea typeface="Times New Roman" panose="02020603050405020304" pitchFamily="18" charset="0"/>
              </a:rPr>
              <a:t> </a:t>
            </a:r>
            <a:r>
              <a:rPr lang="en-US" sz="1800" spc="-10" dirty="0" err="1">
                <a:effectLst/>
                <a:latin typeface="Times New Roman" panose="02020603050405020304" pitchFamily="18" charset="0"/>
                <a:ea typeface="Times New Roman" panose="02020603050405020304" pitchFamily="18" charset="0"/>
              </a:rPr>
              <a:t>F</a:t>
            </a:r>
            <a:r>
              <a:rPr lang="en-US" sz="1800" spc="0" dirty="0" err="1">
                <a:effectLst/>
                <a:latin typeface="Times New Roman" panose="02020603050405020304" pitchFamily="18" charset="0"/>
                <a:ea typeface="Times New Roman" panose="02020603050405020304" pitchFamily="18" charset="0"/>
              </a:rPr>
              <a:t>orout</a:t>
            </a:r>
            <a:r>
              <a:rPr lang="en-US" sz="1800" spc="-10" dirty="0" err="1">
                <a:effectLst/>
                <a:latin typeface="Times New Roman" panose="02020603050405020304" pitchFamily="18" charset="0"/>
                <a:ea typeface="Times New Roman" panose="02020603050405020304" pitchFamily="18" charset="0"/>
              </a:rPr>
              <a:t>a</a:t>
            </a:r>
            <a:r>
              <a:rPr lang="en-US" sz="1800" spc="0" dirty="0" err="1">
                <a:effectLst/>
                <a:latin typeface="Times New Roman" panose="02020603050405020304" pitchFamily="18" charset="0"/>
                <a:ea typeface="Times New Roman" panose="02020603050405020304" pitchFamily="18" charset="0"/>
              </a:rPr>
              <a:t>n</a:t>
            </a:r>
            <a:r>
              <a:rPr lang="en-US" sz="1800" spc="0" dirty="0">
                <a:effectLst/>
                <a:latin typeface="Times New Roman" panose="02020603050405020304" pitchFamily="18" charset="0"/>
                <a:ea typeface="Times New Roman" panose="02020603050405020304" pitchFamily="18" charset="0"/>
              </a:rPr>
              <a:t>, </a:t>
            </a:r>
            <a:r>
              <a:rPr lang="en-US" sz="1800" spc="-10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t>
            </a:r>
            <a:r>
              <a:rPr lang="en-US" sz="1800" spc="-10" dirty="0">
                <a:effectLst/>
                <a:latin typeface="Times New Roman" panose="02020603050405020304" pitchFamily="18" charset="0"/>
                <a:ea typeface="Times New Roman" panose="02020603050405020304" pitchFamily="18" charset="0"/>
              </a:rPr>
              <a:t>F</a:t>
            </a:r>
            <a:r>
              <a:rPr lang="en-US" sz="1800" spc="0" dirty="0">
                <a:effectLst/>
                <a:latin typeface="Times New Roman" panose="02020603050405020304" pitchFamily="18" charset="0"/>
                <a:ea typeface="Times New Roman" panose="02020603050405020304" pitchFamily="18" charset="0"/>
              </a:rPr>
              <a:t>o</a:t>
            </a:r>
            <a:r>
              <a:rPr lang="en-US" sz="1800" spc="5" dirty="0">
                <a:effectLst/>
                <a:latin typeface="Times New Roman" panose="02020603050405020304" pitchFamily="18" charset="0"/>
                <a:ea typeface="Times New Roman" panose="02020603050405020304" pitchFamily="18" charset="0"/>
              </a:rPr>
              <a:t>r</a:t>
            </a:r>
            <a:r>
              <a:rPr lang="en-US" sz="1800" spc="-5" dirty="0">
                <a:effectLst/>
                <a:latin typeface="Times New Roman" panose="02020603050405020304" pitchFamily="18" charset="0"/>
                <a:ea typeface="Times New Roman" panose="02020603050405020304" pitchFamily="18" charset="0"/>
              </a:rPr>
              <a:t>e</a:t>
            </a:r>
            <a:r>
              <a:rPr lang="en-US" sz="1800" spc="5" dirty="0">
                <a:effectLst/>
                <a:latin typeface="Times New Roman" panose="02020603050405020304" pitchFamily="18" charset="0"/>
                <a:ea typeface="Times New Roman" panose="02020603050405020304" pitchFamily="18" charset="0"/>
              </a:rPr>
              <a:t>c</a:t>
            </a:r>
            <a:r>
              <a:rPr lang="en-US" sz="1800" spc="-5" dirty="0">
                <a:effectLst/>
                <a:latin typeface="Times New Roman" panose="02020603050405020304" pitchFamily="18" charset="0"/>
                <a:ea typeface="Times New Roman" panose="02020603050405020304" pitchFamily="18" charset="0"/>
              </a:rPr>
              <a:t>ast</a:t>
            </a:r>
            <a:r>
              <a:rPr lang="en-US" sz="1800" spc="0" dirty="0">
                <a:effectLst/>
                <a:latin typeface="Times New Roman" panose="02020603050405020304" pitchFamily="18" charset="0"/>
                <a:ea typeface="Times New Roman" panose="02020603050405020304" pitchFamily="18" charset="0"/>
              </a:rPr>
              <a:t>ing </a:t>
            </a:r>
            <a:r>
              <a:rPr lang="en-US" sz="1800" spc="-10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nonlin</a:t>
            </a:r>
            <a:r>
              <a:rPr lang="en-US" sz="1800" spc="-5" dirty="0">
                <a:effectLst/>
                <a:latin typeface="Times New Roman" panose="02020603050405020304" pitchFamily="18" charset="0"/>
                <a:ea typeface="Times New Roman" panose="02020603050405020304" pitchFamily="18" charset="0"/>
              </a:rPr>
              <a:t>ea</a:t>
            </a:r>
            <a:r>
              <a:rPr lang="en-US" sz="1800" spc="0" dirty="0">
                <a:effectLst/>
                <a:latin typeface="Times New Roman" panose="02020603050405020304" pitchFamily="18" charset="0"/>
                <a:ea typeface="Times New Roman" panose="02020603050405020304" pitchFamily="18" charset="0"/>
              </a:rPr>
              <a:t>r </a:t>
            </a:r>
            <a:r>
              <a:rPr lang="en-US" sz="1800" spc="-10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c</a:t>
            </a:r>
            <a:r>
              <a:rPr lang="en-US" sz="1800" spc="0" dirty="0">
                <a:effectLst/>
                <a:latin typeface="Times New Roman" panose="02020603050405020304" pitchFamily="18" charset="0"/>
                <a:ea typeface="Times New Roman" panose="02020603050405020304" pitchFamily="18" charset="0"/>
              </a:rPr>
              <a:t>ru</a:t>
            </a:r>
            <a:r>
              <a:rPr lang="en-US" sz="1800" spc="5" dirty="0">
                <a:effectLst/>
                <a:latin typeface="Times New Roman" panose="02020603050405020304" pitchFamily="18" charset="0"/>
                <a:ea typeface="Times New Roman" panose="02020603050405020304" pitchFamily="18" charset="0"/>
              </a:rPr>
              <a:t>d</a:t>
            </a:r>
            <a:r>
              <a:rPr lang="en-US" sz="1800" spc="0" dirty="0">
                <a:effectLst/>
                <a:latin typeface="Times New Roman" panose="02020603050405020304" pitchFamily="18" charset="0"/>
                <a:ea typeface="Times New Roman" panose="02020603050405020304" pitchFamily="18" charset="0"/>
              </a:rPr>
              <a:t>e </a:t>
            </a:r>
            <a:r>
              <a:rPr lang="en-US" sz="1800" spc="-10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oil </a:t>
            </a:r>
            <a:r>
              <a:rPr lang="en-US" sz="1800" spc="-9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futu</a:t>
            </a:r>
            <a:r>
              <a:rPr lang="en-US" sz="1800" spc="-5" dirty="0">
                <a:effectLst/>
                <a:latin typeface="Times New Roman" panose="02020603050405020304" pitchFamily="18" charset="0"/>
                <a:ea typeface="Times New Roman" panose="02020603050405020304" pitchFamily="18" charset="0"/>
              </a:rPr>
              <a:t>re</a:t>
            </a:r>
            <a:r>
              <a:rPr lang="en-US" sz="1800" spc="0" dirty="0">
                <a:effectLst/>
                <a:latin typeface="Times New Roman" panose="02020603050405020304" pitchFamily="18" charset="0"/>
                <a:ea typeface="Times New Roman" panose="02020603050405020304" pitchFamily="18" charset="0"/>
              </a:rPr>
              <a:t>s </a:t>
            </a:r>
            <a:r>
              <a:rPr lang="en-US" sz="1800" spc="-10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pri</a:t>
            </a:r>
            <a:r>
              <a:rPr lang="en-US" sz="1800" spc="-10" dirty="0">
                <a:effectLst/>
                <a:latin typeface="Times New Roman" panose="02020603050405020304" pitchFamily="18" charset="0"/>
                <a:ea typeface="Times New Roman" panose="02020603050405020304" pitchFamily="18" charset="0"/>
              </a:rPr>
              <a:t>c</a:t>
            </a:r>
            <a:r>
              <a:rPr lang="en-US" sz="1800" spc="-5" dirty="0">
                <a:effectLst/>
                <a:latin typeface="Times New Roman" panose="02020603050405020304" pitchFamily="18" charset="0"/>
                <a:ea typeface="Times New Roman" panose="02020603050405020304" pitchFamily="18" charset="0"/>
              </a:rPr>
              <a:t>es</a:t>
            </a:r>
            <a:r>
              <a:rPr lang="en-US" sz="1800" spc="10"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 </a:t>
            </a:r>
            <a:r>
              <a:rPr lang="en-US" sz="1800" spc="-10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The Energy</a:t>
            </a:r>
            <a:r>
              <a:rPr lang="en-US" sz="1800" spc="-2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Journal vol. 27, pp. 81-95, 2005.</a:t>
            </a:r>
            <a:endParaRPr lang="en-IN" sz="1800" spc="0" dirty="0">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648" y="0"/>
            <a:ext cx="8534400" cy="1507067"/>
          </a:xfrm>
        </p:spPr>
        <p:txBody>
          <a:bodyPr/>
          <a:lstStyle/>
          <a:p>
            <a:r>
              <a:rPr lang="en-IN" sz="3600" b="1" dirty="0">
                <a:latin typeface="Times New Roman" panose="02020603050405020304" pitchFamily="18" charset="0"/>
                <a:ea typeface="Calibri" panose="020F0502020204030204" pitchFamily="34" charset="0"/>
                <a:cs typeface="Times New Roman" panose="02020603050405020304" pitchFamily="18" charset="0"/>
              </a:rPr>
              <a:t>               TABLE OF CONTENTS</a:t>
            </a:r>
          </a:p>
        </p:txBody>
      </p:sp>
      <p:sp>
        <p:nvSpPr>
          <p:cNvPr id="3" name="TextBox 2"/>
          <p:cNvSpPr txBox="1"/>
          <p:nvPr/>
        </p:nvSpPr>
        <p:spPr>
          <a:xfrm>
            <a:off x="439271" y="1389529"/>
            <a:ext cx="3890683" cy="5545044"/>
          </a:xfrm>
          <a:prstGeom prst="rect">
            <a:avLst/>
          </a:prstGeom>
          <a:noFill/>
        </p:spPr>
        <p:txBody>
          <a:bodyPr wrap="square" rtlCol="0">
            <a:spAutoFit/>
          </a:bodyPr>
          <a:lstStyle/>
          <a:p>
            <a:pPr marL="273050" indent="-273050">
              <a:lnSpc>
                <a:spcPct val="200000"/>
              </a:lnSpc>
              <a:buClr>
                <a:schemeClr val="tx1">
                  <a:lumMod val="85000"/>
                </a:schemeClr>
              </a:buClr>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Introduction</a:t>
            </a:r>
          </a:p>
          <a:p>
            <a:pPr marL="273050" indent="-273050">
              <a:lnSpc>
                <a:spcPct val="200000"/>
              </a:lnSpc>
              <a:buClr>
                <a:schemeClr val="tx1">
                  <a:lumMod val="85000"/>
                </a:schemeClr>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Problem Statement</a:t>
            </a:r>
            <a:endParaRPr lang="en-US" sz="1800" b="1" dirty="0">
              <a:solidFill>
                <a:schemeClr val="tx1"/>
              </a:solidFill>
              <a:latin typeface="Times New Roman" panose="02020603050405020304" pitchFamily="18" charset="0"/>
              <a:cs typeface="Times New Roman" panose="02020603050405020304" pitchFamily="18" charset="0"/>
            </a:endParaRPr>
          </a:p>
          <a:p>
            <a:pPr marL="273050" indent="-273050">
              <a:lnSpc>
                <a:spcPct val="200000"/>
              </a:lnSpc>
              <a:buClr>
                <a:schemeClr val="tx1">
                  <a:lumMod val="85000"/>
                </a:schemeClr>
              </a:buClr>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Objectives</a:t>
            </a:r>
          </a:p>
          <a:p>
            <a:pPr marL="273050" indent="-273050">
              <a:lnSpc>
                <a:spcPct val="200000"/>
              </a:lnSpc>
              <a:buClr>
                <a:schemeClr val="tx1">
                  <a:lumMod val="85000"/>
                </a:schemeClr>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Scope of the Project</a:t>
            </a:r>
            <a:endParaRPr lang="en-US" sz="1800" b="1" dirty="0">
              <a:solidFill>
                <a:schemeClr val="tx1"/>
              </a:solidFill>
              <a:latin typeface="Times New Roman" panose="02020603050405020304" pitchFamily="18" charset="0"/>
              <a:cs typeface="Times New Roman" panose="02020603050405020304" pitchFamily="18" charset="0"/>
            </a:endParaRPr>
          </a:p>
          <a:p>
            <a:pPr marL="273050" indent="-273050">
              <a:lnSpc>
                <a:spcPct val="200000"/>
              </a:lnSpc>
              <a:buClr>
                <a:schemeClr val="tx1">
                  <a:lumMod val="85000"/>
                </a:schemeClr>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Literature Survey</a:t>
            </a:r>
          </a:p>
          <a:p>
            <a:pPr marL="273050" indent="-273050">
              <a:lnSpc>
                <a:spcPct val="200000"/>
              </a:lnSpc>
              <a:buClr>
                <a:schemeClr val="tx1">
                  <a:lumMod val="85000"/>
                </a:schemeClr>
              </a:buClr>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Project Methodology</a:t>
            </a:r>
          </a:p>
          <a:p>
            <a:pPr marL="273050" indent="-273050">
              <a:lnSpc>
                <a:spcPct val="200000"/>
              </a:lnSpc>
              <a:buClr>
                <a:schemeClr val="tx1">
                  <a:lumMod val="85000"/>
                </a:schemeClr>
              </a:buClr>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Result</a:t>
            </a:r>
          </a:p>
          <a:p>
            <a:pPr marL="273050" indent="-273050">
              <a:lnSpc>
                <a:spcPct val="200000"/>
              </a:lnSpc>
              <a:buClr>
                <a:schemeClr val="tx1">
                  <a:lumMod val="85000"/>
                </a:schemeClr>
              </a:buClr>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Conclusion</a:t>
            </a:r>
          </a:p>
          <a:p>
            <a:pPr marL="273050" indent="-273050">
              <a:lnSpc>
                <a:spcPct val="200000"/>
              </a:lnSpc>
              <a:buClr>
                <a:schemeClr val="tx1">
                  <a:lumMod val="85000"/>
                </a:schemeClr>
              </a:buClr>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Reference</a:t>
            </a:r>
          </a:p>
          <a:p>
            <a:pPr>
              <a:lnSpc>
                <a:spcPct val="200000"/>
              </a:lnSpc>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616636"/>
            <a:ext cx="12012706" cy="5037276"/>
          </a:xfrm>
          <a:prstGeom prst="rect">
            <a:avLst/>
          </a:prstGeom>
          <a:noFill/>
        </p:spPr>
        <p:txBody>
          <a:bodyPr wrap="square" rtlCol="0">
            <a:spAutoFit/>
          </a:bodyPr>
          <a:lstStyle/>
          <a:p>
            <a:pPr marL="342900" marR="123825" lvl="0" indent="-342900" algn="just">
              <a:lnSpc>
                <a:spcPct val="150000"/>
              </a:lnSpc>
              <a:spcBef>
                <a:spcPts val="995"/>
              </a:spcBef>
              <a:spcAft>
                <a:spcPts val="0"/>
              </a:spcAft>
              <a:buSzPts val="1200"/>
              <a:buFont typeface="+mj-lt"/>
              <a:buAutoNum type="arabicPeriod" startAt="6"/>
              <a:tabLst>
                <a:tab pos="341630" algn="l"/>
              </a:tabLst>
            </a:pPr>
            <a:r>
              <a:rPr lang="en-US" sz="1800" spc="-25" dirty="0">
                <a:effectLst/>
                <a:latin typeface="Times New Roman" panose="02020603050405020304" pitchFamily="18" charset="0"/>
                <a:ea typeface="Times New Roman" panose="02020603050405020304" pitchFamily="18" charset="0"/>
              </a:rPr>
              <a:t>L</a:t>
            </a:r>
            <a:r>
              <a:rPr lang="en-US" sz="1800" spc="0" dirty="0">
                <a:effectLst/>
                <a:latin typeface="Times New Roman" panose="02020603050405020304" pitchFamily="18" charset="0"/>
                <a:ea typeface="Times New Roman" panose="02020603050405020304" pitchFamily="18" charset="0"/>
              </a:rPr>
              <a:t>.</a:t>
            </a:r>
            <a:r>
              <a:rPr lang="en-US" sz="1800" spc="7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Yu</a:t>
            </a:r>
            <a:r>
              <a:rPr lang="en-US" sz="1800" spc="0" dirty="0">
                <a:effectLst/>
                <a:latin typeface="Times New Roman" panose="02020603050405020304" pitchFamily="18" charset="0"/>
                <a:ea typeface="Times New Roman" panose="02020603050405020304" pitchFamily="18" charset="0"/>
              </a:rPr>
              <a:t>,</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a:t>
            </a:r>
            <a:r>
              <a:rPr lang="en-US" sz="1800" spc="7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W</a:t>
            </a:r>
            <a:r>
              <a:rPr lang="en-US" sz="1800" spc="-5" dirty="0">
                <a:effectLst/>
                <a:latin typeface="Times New Roman" panose="02020603050405020304" pitchFamily="18" charset="0"/>
                <a:ea typeface="Times New Roman" panose="02020603050405020304" pitchFamily="18" charset="0"/>
              </a:rPr>
              <a:t>a</a:t>
            </a:r>
            <a:r>
              <a:rPr lang="en-US" sz="1800" spc="10" dirty="0">
                <a:effectLst/>
                <a:latin typeface="Times New Roman" panose="02020603050405020304" pitchFamily="18" charset="0"/>
                <a:ea typeface="Times New Roman" panose="02020603050405020304" pitchFamily="18" charset="0"/>
              </a:rPr>
              <a:t>n</a:t>
            </a:r>
            <a:r>
              <a:rPr lang="en-US" sz="1800" spc="0" dirty="0">
                <a:effectLst/>
                <a:latin typeface="Times New Roman" panose="02020603050405020304" pitchFamily="18" charset="0"/>
                <a:ea typeface="Times New Roman" panose="02020603050405020304" pitchFamily="18" charset="0"/>
              </a:rPr>
              <a:t>g</a:t>
            </a:r>
            <a:r>
              <a:rPr lang="en-US" sz="1800" spc="7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&amp;</a:t>
            </a:r>
            <a:r>
              <a:rPr lang="en-US" sz="1800" spc="6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K</a:t>
            </a:r>
            <a:r>
              <a:rPr lang="en-US" sz="1800" spc="0" dirty="0">
                <a:effectLst/>
                <a:latin typeface="Times New Roman" panose="02020603050405020304" pitchFamily="18" charset="0"/>
                <a:ea typeface="Times New Roman" panose="02020603050405020304" pitchFamily="18" charset="0"/>
              </a:rPr>
              <a:t>.K.</a:t>
            </a:r>
            <a:r>
              <a:rPr lang="en-US" sz="1800" spc="80" dirty="0">
                <a:effectLst/>
                <a:latin typeface="Times New Roman" panose="02020603050405020304" pitchFamily="18" charset="0"/>
                <a:ea typeface="Times New Roman" panose="02020603050405020304" pitchFamily="18" charset="0"/>
              </a:rPr>
              <a:t> </a:t>
            </a:r>
            <a:r>
              <a:rPr lang="en-US" sz="1800" spc="-15" dirty="0">
                <a:effectLst/>
                <a:latin typeface="Times New Roman" panose="02020603050405020304" pitchFamily="18" charset="0"/>
                <a:ea typeface="Times New Roman" panose="02020603050405020304" pitchFamily="18" charset="0"/>
              </a:rPr>
              <a:t>L</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i,</a:t>
            </a:r>
            <a:r>
              <a:rPr lang="en-US" sz="1800" spc="7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t>
            </a:r>
            <a:r>
              <a:rPr lang="en-US" sz="1800" spc="-10" dirty="0">
                <a:effectLst/>
                <a:latin typeface="Times New Roman" panose="02020603050405020304" pitchFamily="18" charset="0"/>
                <a:ea typeface="Times New Roman" panose="02020603050405020304" pitchFamily="18" charset="0"/>
              </a:rPr>
              <a:t>F</a:t>
            </a:r>
            <a:r>
              <a:rPr lang="en-US" sz="1800" spc="0" dirty="0">
                <a:effectLst/>
                <a:latin typeface="Times New Roman" panose="02020603050405020304" pitchFamily="18" charset="0"/>
                <a:ea typeface="Times New Roman" panose="02020603050405020304" pitchFamily="18" charset="0"/>
              </a:rPr>
              <a:t>o</a:t>
            </a:r>
            <a:r>
              <a:rPr lang="en-US" sz="1800" spc="5" dirty="0">
                <a:effectLst/>
                <a:latin typeface="Times New Roman" panose="02020603050405020304" pitchFamily="18" charset="0"/>
                <a:ea typeface="Times New Roman" panose="02020603050405020304" pitchFamily="18" charset="0"/>
              </a:rPr>
              <a:t>r</a:t>
            </a:r>
            <a:r>
              <a:rPr lang="en-US" sz="1800" spc="-5" dirty="0">
                <a:effectLst/>
                <a:latin typeface="Times New Roman" panose="02020603050405020304" pitchFamily="18" charset="0"/>
                <a:ea typeface="Times New Roman" panose="02020603050405020304" pitchFamily="18" charset="0"/>
              </a:rPr>
              <a:t>ecast</a:t>
            </a:r>
            <a:r>
              <a:rPr lang="en-US" sz="1800" spc="0" dirty="0">
                <a:effectLst/>
                <a:latin typeface="Times New Roman" panose="02020603050405020304" pitchFamily="18" charset="0"/>
                <a:ea typeface="Times New Roman" panose="02020603050405020304" pitchFamily="18" charset="0"/>
              </a:rPr>
              <a:t>i</a:t>
            </a:r>
            <a:r>
              <a:rPr lang="en-US" sz="1800" spc="10" dirty="0">
                <a:effectLst/>
                <a:latin typeface="Times New Roman" panose="02020603050405020304" pitchFamily="18" charset="0"/>
                <a:ea typeface="Times New Roman" panose="02020603050405020304" pitchFamily="18" charset="0"/>
              </a:rPr>
              <a:t>n</a:t>
            </a:r>
            <a:r>
              <a:rPr lang="en-US" sz="1800" spc="0" dirty="0">
                <a:effectLst/>
                <a:latin typeface="Times New Roman" panose="02020603050405020304" pitchFamily="18" charset="0"/>
                <a:ea typeface="Times New Roman" panose="02020603050405020304" pitchFamily="18" charset="0"/>
              </a:rPr>
              <a:t>g</a:t>
            </a:r>
            <a:r>
              <a:rPr lang="en-US" sz="1800" spc="5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c</a:t>
            </a:r>
            <a:r>
              <a:rPr lang="en-US" sz="1800" spc="0" dirty="0">
                <a:effectLst/>
                <a:latin typeface="Times New Roman" panose="02020603050405020304" pitchFamily="18" charset="0"/>
                <a:ea typeface="Times New Roman" panose="02020603050405020304" pitchFamily="18" charset="0"/>
              </a:rPr>
              <a:t>r</a:t>
            </a:r>
            <a:r>
              <a:rPr lang="en-US" sz="1800" spc="5" dirty="0">
                <a:effectLst/>
                <a:latin typeface="Times New Roman" panose="02020603050405020304" pitchFamily="18" charset="0"/>
                <a:ea typeface="Times New Roman" panose="02020603050405020304" pitchFamily="18" charset="0"/>
              </a:rPr>
              <a:t>u</a:t>
            </a:r>
            <a:r>
              <a:rPr lang="en-US" sz="1800" spc="0" dirty="0">
                <a:effectLst/>
                <a:latin typeface="Times New Roman" panose="02020603050405020304" pitchFamily="18" charset="0"/>
                <a:ea typeface="Times New Roman" panose="02020603050405020304" pitchFamily="18" charset="0"/>
              </a:rPr>
              <a:t>de</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oil</a:t>
            </a:r>
            <a:r>
              <a:rPr lang="en-US" sz="1800" spc="10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pri</a:t>
            </a:r>
            <a:r>
              <a:rPr lang="en-US" sz="1800" spc="-10" dirty="0">
                <a:effectLst/>
                <a:latin typeface="Times New Roman" panose="02020603050405020304" pitchFamily="18" charset="0"/>
                <a:ea typeface="Times New Roman" panose="02020603050405020304" pitchFamily="18" charset="0"/>
              </a:rPr>
              <a:t>c</a:t>
            </a:r>
            <a:r>
              <a:rPr lang="en-US" sz="1800" spc="0" dirty="0">
                <a:effectLst/>
                <a:latin typeface="Times New Roman" panose="02020603050405020304" pitchFamily="18" charset="0"/>
                <a:ea typeface="Times New Roman" panose="02020603050405020304" pitchFamily="18" charset="0"/>
              </a:rPr>
              <a:t>e</a:t>
            </a:r>
            <a:r>
              <a:rPr lang="en-US" sz="1800" spc="7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with</a:t>
            </a:r>
            <a:r>
              <a:rPr lang="en-US" sz="1800" spc="7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n</a:t>
            </a:r>
            <a:r>
              <a:rPr lang="en-US" sz="1800" spc="7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E</a:t>
            </a:r>
            <a:r>
              <a:rPr lang="en-US" sz="1800" spc="10" dirty="0">
                <a:effectLst/>
                <a:latin typeface="Times New Roman" panose="02020603050405020304" pitchFamily="18" charset="0"/>
                <a:ea typeface="Times New Roman" panose="02020603050405020304" pitchFamily="18" charset="0"/>
              </a:rPr>
              <a:t>M</a:t>
            </a:r>
            <a:r>
              <a:rPr lang="en-US" sz="1800" spc="-5" dirty="0">
                <a:effectLst/>
                <a:latin typeface="Times New Roman" panose="02020603050405020304" pitchFamily="18" charset="0"/>
                <a:ea typeface="Times New Roman" panose="02020603050405020304" pitchFamily="18" charset="0"/>
              </a:rPr>
              <a:t>D-</a:t>
            </a:r>
            <a:r>
              <a:rPr lang="en-US" sz="1800" spc="0" dirty="0">
                <a:effectLst/>
                <a:latin typeface="Times New Roman" panose="02020603050405020304" pitchFamily="18" charset="0"/>
                <a:ea typeface="Times New Roman" panose="02020603050405020304" pitchFamily="18" charset="0"/>
              </a:rPr>
              <a:t>b</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s</a:t>
            </a:r>
            <a:r>
              <a:rPr lang="en-US" sz="1800" spc="-5"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d</a:t>
            </a:r>
            <a:r>
              <a:rPr lang="en-US" sz="1800" spc="7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n</a:t>
            </a:r>
            <a:r>
              <a:rPr lang="en-US" sz="1800" spc="-5"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ur</a:t>
            </a:r>
            <a:r>
              <a:rPr lang="en-US" sz="1800" spc="-10"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l network ensemble learning paradigm ‖ Energy Economics, vol. 30, no. 5, 2008, pp.</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2623-2635.</a:t>
            </a:r>
            <a:endParaRPr lang="en-IN" sz="1800" spc="0" dirty="0">
              <a:effectLst/>
              <a:latin typeface="Times New Roman" panose="02020603050405020304" pitchFamily="18" charset="0"/>
              <a:ea typeface="Times New Roman" panose="02020603050405020304" pitchFamily="18" charset="0"/>
            </a:endParaRPr>
          </a:p>
          <a:p>
            <a:pPr marL="342900" marR="124460" lvl="0" indent="-342900" algn="just">
              <a:lnSpc>
                <a:spcPct val="150000"/>
              </a:lnSpc>
              <a:spcBef>
                <a:spcPts val="1005"/>
              </a:spcBef>
              <a:spcAft>
                <a:spcPts val="0"/>
              </a:spcAft>
              <a:buSzPts val="1200"/>
              <a:buFont typeface="+mj-lt"/>
              <a:buAutoNum type="arabicPeriod" startAt="6"/>
              <a:tabLst>
                <a:tab pos="356870" algn="l"/>
              </a:tabLst>
            </a:pPr>
            <a:r>
              <a:rPr lang="en-US" sz="1800" spc="0" dirty="0">
                <a:effectLst/>
                <a:latin typeface="Times New Roman" panose="02020603050405020304" pitchFamily="18" charset="0"/>
                <a:ea typeface="Times New Roman" panose="02020603050405020304" pitchFamily="18" charset="0"/>
              </a:rPr>
              <a:t>Liu,</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J., Bai,</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Y., and</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Li,</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B. (2007). A New Approach to</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Forecast</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Crude Oil</a:t>
            </a:r>
            <a:r>
              <a:rPr lang="en-US" sz="1800" spc="30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Price</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Based</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on</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Fuzzy Neural Network.</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Fourth</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International Conference on Fuzzy</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Systems</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Knowledge</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Discovery</a:t>
            </a:r>
            <a:r>
              <a:rPr lang="en-US" sz="1800" spc="-2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(FSKD</a:t>
            </a:r>
            <a:r>
              <a:rPr lang="en-US" sz="1800" spc="-1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2007),</a:t>
            </a:r>
            <a:r>
              <a:rPr lang="en-US" sz="1800" spc="1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Vol. 3, pages</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273–277.</a:t>
            </a:r>
            <a:r>
              <a:rPr lang="en-US" sz="1800" spc="1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IEEE.</a:t>
            </a:r>
            <a:endParaRPr lang="en-IN" sz="1800" spc="0" dirty="0">
              <a:effectLst/>
              <a:latin typeface="Times New Roman" panose="02020603050405020304" pitchFamily="18" charset="0"/>
              <a:ea typeface="Times New Roman" panose="02020603050405020304" pitchFamily="18" charset="0"/>
            </a:endParaRPr>
          </a:p>
          <a:p>
            <a:pPr marL="342900" marR="124460" lvl="0" indent="-342900" algn="just">
              <a:lnSpc>
                <a:spcPct val="150000"/>
              </a:lnSpc>
              <a:spcBef>
                <a:spcPts val="1005"/>
              </a:spcBef>
              <a:spcAft>
                <a:spcPts val="0"/>
              </a:spcAft>
              <a:buSzPts val="1200"/>
              <a:buFont typeface="+mj-lt"/>
              <a:buAutoNum type="arabicPeriod" startAt="6"/>
              <a:tabLst>
                <a:tab pos="377190" algn="l"/>
              </a:tabLst>
            </a:pPr>
            <a:r>
              <a:rPr lang="en-US" sz="1800" spc="0" dirty="0">
                <a:effectLst/>
                <a:latin typeface="Times New Roman" panose="02020603050405020304" pitchFamily="18" charset="0"/>
                <a:ea typeface="Times New Roman" panose="02020603050405020304" pitchFamily="18" charset="0"/>
              </a:rPr>
              <a:t>C. </a:t>
            </a:r>
            <a:r>
              <a:rPr lang="en-US" sz="1800" spc="45" dirty="0">
                <a:effectLst/>
                <a:latin typeface="Times New Roman" panose="02020603050405020304" pitchFamily="18" charset="0"/>
                <a:ea typeface="Times New Roman" panose="02020603050405020304" pitchFamily="18" charset="0"/>
              </a:rPr>
              <a:t> </a:t>
            </a:r>
            <a:r>
              <a:rPr lang="en-US" sz="1800" spc="-5" dirty="0" err="1">
                <a:effectLst/>
                <a:latin typeface="Times New Roman" panose="02020603050405020304" pitchFamily="18" charset="0"/>
                <a:ea typeface="Times New Roman" panose="02020603050405020304" pitchFamily="18" charset="0"/>
              </a:rPr>
              <a:t>Mor</a:t>
            </a:r>
            <a:r>
              <a:rPr lang="en-US" sz="1800" spc="-10" dirty="0" err="1">
                <a:effectLst/>
                <a:latin typeface="Times New Roman" panose="02020603050405020304" pitchFamily="18" charset="0"/>
                <a:ea typeface="Times New Roman" panose="02020603050405020304" pitchFamily="18" charset="0"/>
              </a:rPr>
              <a:t>a</a:t>
            </a:r>
            <a:r>
              <a:rPr lang="en-US" sz="1800" spc="0" dirty="0" err="1">
                <a:effectLst/>
                <a:latin typeface="Times New Roman" panose="02020603050405020304" pitchFamily="18" charset="0"/>
                <a:ea typeface="Times New Roman" panose="02020603050405020304" pitchFamily="18" charset="0"/>
              </a:rPr>
              <a:t>n</a:t>
            </a:r>
            <a:r>
              <a:rPr lang="en-US" sz="1800" spc="-5" dirty="0" err="1">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 </a:t>
            </a:r>
            <a:r>
              <a:rPr lang="en-US" sz="1800" spc="4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A </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a:t>
            </a:r>
            <a:r>
              <a:rPr lang="en-US" sz="1800" spc="5"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mip</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r</a:t>
            </a:r>
            <a:r>
              <a:rPr lang="en-US" sz="1800" spc="-10"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met</a:t>
            </a:r>
            <a:r>
              <a:rPr lang="en-US" sz="1800" spc="-5" dirty="0">
                <a:effectLst/>
                <a:latin typeface="Times New Roman" panose="02020603050405020304" pitchFamily="18" charset="0"/>
                <a:ea typeface="Times New Roman" panose="02020603050405020304" pitchFamily="18" charset="0"/>
              </a:rPr>
              <a:t>r</a:t>
            </a:r>
            <a:r>
              <a:rPr lang="en-US" sz="1800" spc="0" dirty="0">
                <a:effectLst/>
                <a:latin typeface="Times New Roman" panose="02020603050405020304" pitchFamily="18" charset="0"/>
                <a:ea typeface="Times New Roman" panose="02020603050405020304" pitchFamily="18" charset="0"/>
              </a:rPr>
              <a:t>ic </a:t>
            </a:r>
            <a:r>
              <a:rPr lang="en-US" sz="1800" spc="5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App</a:t>
            </a:r>
            <a:r>
              <a:rPr lang="en-US" sz="1800" spc="-10" dirty="0">
                <a:effectLst/>
                <a:latin typeface="Times New Roman" panose="02020603050405020304" pitchFamily="18" charset="0"/>
                <a:ea typeface="Times New Roman" panose="02020603050405020304" pitchFamily="18" charset="0"/>
              </a:rPr>
              <a:t>r</a:t>
            </a:r>
            <a:r>
              <a:rPr lang="en-US" sz="1800" spc="0" dirty="0">
                <a:effectLst/>
                <a:latin typeface="Times New Roman" panose="02020603050405020304" pitchFamily="18" charset="0"/>
                <a:ea typeface="Times New Roman" panose="02020603050405020304" pitchFamily="18" charset="0"/>
              </a:rPr>
              <a:t>o</a:t>
            </a:r>
            <a:r>
              <a:rPr lang="en-US" sz="1800" spc="5"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c</a:t>
            </a:r>
            <a:r>
              <a:rPr lang="en-US" sz="1800" spc="0" dirty="0">
                <a:effectLst/>
                <a:latin typeface="Times New Roman" panose="02020603050405020304" pitchFamily="18" charset="0"/>
                <a:ea typeface="Times New Roman" panose="02020603050405020304" pitchFamily="18" charset="0"/>
              </a:rPr>
              <a:t>h </a:t>
            </a:r>
            <a:r>
              <a:rPr lang="en-US" sz="1800" spc="5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to </a:t>
            </a:r>
            <a:r>
              <a:rPr lang="en-US" sz="1800" spc="4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Shor</a:t>
            </a:r>
            <a:r>
              <a:rPr lang="en-US" sz="1800" spc="20" dirty="0">
                <a:effectLst/>
                <a:latin typeface="Times New Roman" panose="02020603050405020304" pitchFamily="18" charset="0"/>
                <a:ea typeface="Times New Roman" panose="02020603050405020304" pitchFamily="18" charset="0"/>
              </a:rPr>
              <a:t>t</a:t>
            </a:r>
            <a:r>
              <a:rPr lang="en-US" sz="1800" spc="-5"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te</a:t>
            </a:r>
            <a:r>
              <a:rPr lang="en-US" sz="1800" spc="-10" dirty="0">
                <a:effectLst/>
                <a:latin typeface="Times New Roman" panose="02020603050405020304" pitchFamily="18" charset="0"/>
                <a:ea typeface="Times New Roman" panose="02020603050405020304" pitchFamily="18" charset="0"/>
              </a:rPr>
              <a:t>r</a:t>
            </a:r>
            <a:r>
              <a:rPr lang="en-US" sz="1800" spc="0" dirty="0">
                <a:effectLst/>
                <a:latin typeface="Times New Roman" panose="02020603050405020304" pitchFamily="18" charset="0"/>
                <a:ea typeface="Times New Roman" panose="02020603050405020304" pitchFamily="18" charset="0"/>
              </a:rPr>
              <a:t>m </a:t>
            </a:r>
            <a:r>
              <a:rPr lang="en-US" sz="1800" spc="4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Oil </a:t>
            </a:r>
            <a:r>
              <a:rPr lang="en-US" sz="1800" spc="4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Price </a:t>
            </a:r>
            <a:r>
              <a:rPr lang="en-US" sz="1800" spc="4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F</a:t>
            </a:r>
            <a:r>
              <a:rPr lang="en-US" sz="1800" spc="10" dirty="0">
                <a:effectLst/>
                <a:latin typeface="Times New Roman" panose="02020603050405020304" pitchFamily="18" charset="0"/>
                <a:ea typeface="Times New Roman" panose="02020603050405020304" pitchFamily="18" charset="0"/>
              </a:rPr>
              <a:t>o</a:t>
            </a:r>
            <a:r>
              <a:rPr lang="en-US" sz="1800" spc="0" dirty="0">
                <a:effectLst/>
                <a:latin typeface="Times New Roman" panose="02020603050405020304" pitchFamily="18" charset="0"/>
                <a:ea typeface="Times New Roman" panose="02020603050405020304" pitchFamily="18" charset="0"/>
              </a:rPr>
              <a:t>r</a:t>
            </a:r>
            <a:r>
              <a:rPr lang="en-US" sz="1800" spc="-10" dirty="0">
                <a:effectLst/>
                <a:latin typeface="Times New Roman" panose="02020603050405020304" pitchFamily="18" charset="0"/>
                <a:ea typeface="Times New Roman" panose="02020603050405020304" pitchFamily="18" charset="0"/>
              </a:rPr>
              <a:t>e</a:t>
            </a:r>
            <a:r>
              <a:rPr lang="en-US" sz="1800" spc="5" dirty="0">
                <a:effectLst/>
                <a:latin typeface="Times New Roman" panose="02020603050405020304" pitchFamily="18" charset="0"/>
                <a:ea typeface="Times New Roman" panose="02020603050405020304" pitchFamily="18" charset="0"/>
              </a:rPr>
              <a:t>c</a:t>
            </a:r>
            <a:r>
              <a:rPr lang="en-US" sz="1800" spc="-5" dirty="0">
                <a:effectLst/>
                <a:latin typeface="Times New Roman" panose="02020603050405020304" pitchFamily="18" charset="0"/>
                <a:ea typeface="Times New Roman" panose="02020603050405020304" pitchFamily="18" charset="0"/>
              </a:rPr>
              <a:t>ast</a:t>
            </a:r>
            <a:r>
              <a:rPr lang="en-US" sz="1800" spc="0" dirty="0">
                <a:effectLst/>
                <a:latin typeface="Times New Roman" panose="02020603050405020304" pitchFamily="18" charset="0"/>
                <a:ea typeface="Times New Roman" panose="02020603050405020304" pitchFamily="18" charset="0"/>
              </a:rPr>
              <a:t>in</a:t>
            </a:r>
            <a:r>
              <a:rPr lang="en-US" sz="1800" spc="-15" dirty="0">
                <a:effectLst/>
                <a:latin typeface="Times New Roman" panose="02020603050405020304" pitchFamily="18" charset="0"/>
                <a:ea typeface="Times New Roman" panose="02020603050405020304" pitchFamily="18" charset="0"/>
              </a:rPr>
              <a:t>g</a:t>
            </a:r>
            <a:r>
              <a:rPr lang="en-US" sz="1800" spc="10"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 Energy</a:t>
            </a:r>
            <a:r>
              <a:rPr lang="en-US" sz="1800" spc="27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Economics, vol.</a:t>
            </a:r>
            <a:r>
              <a:rPr lang="en-US" sz="1800" spc="1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23, 2001, pp. 325-338.</a:t>
            </a:r>
            <a:endParaRPr lang="en-IN" sz="1800" spc="0" dirty="0">
              <a:effectLst/>
              <a:latin typeface="Times New Roman" panose="02020603050405020304" pitchFamily="18" charset="0"/>
              <a:ea typeface="Times New Roman" panose="02020603050405020304" pitchFamily="18" charset="0"/>
            </a:endParaRPr>
          </a:p>
          <a:p>
            <a:pPr marL="342900" marR="121920" lvl="0" indent="-342900" algn="just">
              <a:lnSpc>
                <a:spcPct val="150000"/>
              </a:lnSpc>
              <a:spcBef>
                <a:spcPts val="995"/>
              </a:spcBef>
              <a:spcAft>
                <a:spcPts val="0"/>
              </a:spcAft>
              <a:buSzPts val="1200"/>
              <a:buFont typeface="+mj-lt"/>
              <a:buAutoNum type="arabicPeriod" startAt="6"/>
              <a:tabLst>
                <a:tab pos="344805" algn="l"/>
              </a:tabLst>
            </a:pPr>
            <a:r>
              <a:rPr lang="en-US" sz="1800" spc="0" dirty="0">
                <a:effectLst/>
                <a:latin typeface="Times New Roman" panose="02020603050405020304" pitchFamily="18" charset="0"/>
                <a:ea typeface="Times New Roman" panose="02020603050405020304" pitchFamily="18" charset="0"/>
              </a:rPr>
              <a:t>M.</a:t>
            </a:r>
            <a:r>
              <a:rPr lang="en-US" sz="1800" spc="10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Y</a:t>
            </a:r>
            <a:r>
              <a:rPr lang="en-US" sz="1800" spc="-10"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a:t>
            </a:r>
            <a:r>
              <a:rPr lang="en-US" sz="1800" spc="9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J</a:t>
            </a:r>
            <a:r>
              <a:rPr lang="en-US" sz="1800" spc="0" dirty="0">
                <a:effectLst/>
                <a:latin typeface="Times New Roman" panose="02020603050405020304" pitchFamily="18" charset="0"/>
                <a:ea typeface="Times New Roman" panose="02020603050405020304" pitchFamily="18" charset="0"/>
              </a:rPr>
              <a:t>.</a:t>
            </a:r>
            <a:r>
              <a:rPr lang="en-US" sz="1800" spc="105" dirty="0">
                <a:effectLst/>
                <a:latin typeface="Times New Roman" panose="02020603050405020304" pitchFamily="18" charset="0"/>
                <a:ea typeface="Times New Roman" panose="02020603050405020304" pitchFamily="18" charset="0"/>
              </a:rPr>
              <a:t> </a:t>
            </a:r>
            <a:r>
              <a:rPr lang="en-US" sz="1800" spc="0" dirty="0" err="1">
                <a:effectLst/>
                <a:latin typeface="Times New Roman" panose="02020603050405020304" pitchFamily="18" charset="0"/>
                <a:ea typeface="Times New Roman" panose="02020603050405020304" pitchFamily="18" charset="0"/>
              </a:rPr>
              <a:t>Z</a:t>
            </a:r>
            <a:r>
              <a:rPr lang="en-US" sz="1800" spc="-30" dirty="0" err="1">
                <a:effectLst/>
                <a:latin typeface="Times New Roman" panose="02020603050405020304" pitchFamily="18" charset="0"/>
                <a:ea typeface="Times New Roman" panose="02020603050405020304" pitchFamily="18" charset="0"/>
              </a:rPr>
              <a:t>y</a:t>
            </a:r>
            <a:r>
              <a:rPr lang="en-US" sz="1800" spc="5" dirty="0" err="1">
                <a:effectLst/>
                <a:latin typeface="Times New Roman" panose="02020603050405020304" pitchFamily="18" charset="0"/>
                <a:ea typeface="Times New Roman" panose="02020603050405020304" pitchFamily="18" charset="0"/>
              </a:rPr>
              <a:t>r</a:t>
            </a:r>
            <a:r>
              <a:rPr lang="en-US" sz="1800" spc="-5" dirty="0" err="1">
                <a:effectLst/>
                <a:latin typeface="Times New Roman" panose="02020603050405020304" pitchFamily="18" charset="0"/>
                <a:ea typeface="Times New Roman" panose="02020603050405020304" pitchFamily="18" charset="0"/>
              </a:rPr>
              <a:t>e</a:t>
            </a:r>
            <a:r>
              <a:rPr lang="en-US" sz="1800" spc="0" dirty="0" err="1">
                <a:effectLst/>
                <a:latin typeface="Times New Roman" panose="02020603050405020304" pitchFamily="18" charset="0"/>
                <a:ea typeface="Times New Roman" panose="02020603050405020304" pitchFamily="18" charset="0"/>
              </a:rPr>
              <a:t>n</a:t>
            </a:r>
            <a:r>
              <a:rPr lang="en-US" sz="1800" spc="0" dirty="0">
                <a:effectLst/>
                <a:latin typeface="Times New Roman" panose="02020603050405020304" pitchFamily="18" charset="0"/>
                <a:ea typeface="Times New Roman" panose="02020603050405020304" pitchFamily="18" charset="0"/>
              </a:rPr>
              <a:t>,</a:t>
            </a:r>
            <a:r>
              <a:rPr lang="en-US" sz="1800" spc="10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&amp;</a:t>
            </a:r>
            <a:r>
              <a:rPr lang="en-US" sz="1800" spc="9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J</a:t>
            </a:r>
            <a:r>
              <a:rPr lang="en-US" sz="1800" spc="0" dirty="0">
                <a:effectLst/>
                <a:latin typeface="Times New Roman" panose="02020603050405020304" pitchFamily="18" charset="0"/>
                <a:ea typeface="Times New Roman" panose="02020603050405020304" pitchFamily="18" charset="0"/>
              </a:rPr>
              <a:t>.</a:t>
            </a:r>
            <a:r>
              <a:rPr lang="en-US" sz="1800" spc="10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S</a:t>
            </a:r>
            <a:r>
              <a:rPr lang="en-US" sz="1800" spc="0" dirty="0">
                <a:effectLst/>
                <a:latin typeface="Times New Roman" panose="02020603050405020304" pitchFamily="18" charset="0"/>
                <a:ea typeface="Times New Roman" panose="02020603050405020304" pitchFamily="18" charset="0"/>
              </a:rPr>
              <a:t>hor</a:t>
            </a:r>
            <a:r>
              <a:rPr lang="en-US" sz="1800" spc="-10"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a:t>
            </a:r>
            <a:r>
              <a:rPr lang="en-US" sz="1800" spc="10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A</a:t>
            </a:r>
            <a:r>
              <a:rPr lang="en-US" sz="1800" spc="10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Mon</a:t>
            </a:r>
            <a:r>
              <a:rPr lang="en-US" sz="1800" spc="0" dirty="0">
                <a:effectLst/>
                <a:latin typeface="Times New Roman" panose="02020603050405020304" pitchFamily="18" charset="0"/>
                <a:ea typeface="Times New Roman" panose="02020603050405020304" pitchFamily="18" charset="0"/>
              </a:rPr>
              <a:t>th</a:t>
            </a:r>
            <a:r>
              <a:rPr lang="en-US" sz="1800" spc="10" dirty="0">
                <a:effectLst/>
                <a:latin typeface="Times New Roman" panose="02020603050405020304" pitchFamily="18" charset="0"/>
                <a:ea typeface="Times New Roman" panose="02020603050405020304" pitchFamily="18" charset="0"/>
              </a:rPr>
              <a:t>l</a:t>
            </a:r>
            <a:r>
              <a:rPr lang="en-US" sz="1800" spc="0" dirty="0">
                <a:effectLst/>
                <a:latin typeface="Times New Roman" panose="02020603050405020304" pitchFamily="18" charset="0"/>
                <a:ea typeface="Times New Roman" panose="02020603050405020304" pitchFamily="18" charset="0"/>
              </a:rPr>
              <a:t>y</a:t>
            </a:r>
            <a:r>
              <a:rPr lang="en-US" sz="1800" spc="7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C</a:t>
            </a:r>
            <a:r>
              <a:rPr lang="en-US" sz="1800" spc="5" dirty="0">
                <a:effectLst/>
                <a:latin typeface="Times New Roman" panose="02020603050405020304" pitchFamily="18" charset="0"/>
                <a:ea typeface="Times New Roman" panose="02020603050405020304" pitchFamily="18" charset="0"/>
              </a:rPr>
              <a:t>r</a:t>
            </a:r>
            <a:r>
              <a:rPr lang="en-US" sz="1800" spc="0" dirty="0">
                <a:effectLst/>
                <a:latin typeface="Times New Roman" panose="02020603050405020304" pitchFamily="18" charset="0"/>
                <a:ea typeface="Times New Roman" panose="02020603050405020304" pitchFamily="18" charset="0"/>
              </a:rPr>
              <a:t>ude</a:t>
            </a:r>
            <a:r>
              <a:rPr lang="en-US" sz="1800" spc="10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Oi</a:t>
            </a:r>
            <a:r>
              <a:rPr lang="en-US" sz="1800" spc="0" dirty="0">
                <a:effectLst/>
                <a:latin typeface="Times New Roman" panose="02020603050405020304" pitchFamily="18" charset="0"/>
                <a:ea typeface="Times New Roman" panose="02020603050405020304" pitchFamily="18" charset="0"/>
              </a:rPr>
              <a:t>l</a:t>
            </a:r>
            <a:r>
              <a:rPr lang="en-US" sz="1800" spc="10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Pri</a:t>
            </a:r>
            <a:r>
              <a:rPr lang="en-US" sz="1800" spc="-10" dirty="0">
                <a:effectLst/>
                <a:latin typeface="Times New Roman" panose="02020603050405020304" pitchFamily="18" charset="0"/>
                <a:ea typeface="Times New Roman" panose="02020603050405020304" pitchFamily="18" charset="0"/>
              </a:rPr>
              <a:t>c</a:t>
            </a:r>
            <a:r>
              <a:rPr lang="en-US" sz="1800" spc="0" dirty="0">
                <a:effectLst/>
                <a:latin typeface="Times New Roman" panose="02020603050405020304" pitchFamily="18" charset="0"/>
                <a:ea typeface="Times New Roman" panose="02020603050405020304" pitchFamily="18" charset="0"/>
              </a:rPr>
              <a:t>e</a:t>
            </a:r>
            <a:r>
              <a:rPr lang="en-US" sz="1800" spc="10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F</a:t>
            </a:r>
            <a:r>
              <a:rPr lang="en-US" sz="1800" spc="0" dirty="0">
                <a:effectLst/>
                <a:latin typeface="Times New Roman" panose="02020603050405020304" pitchFamily="18" charset="0"/>
                <a:ea typeface="Times New Roman" panose="02020603050405020304" pitchFamily="18" charset="0"/>
              </a:rPr>
              <a:t>ore</a:t>
            </a:r>
            <a:r>
              <a:rPr lang="en-US" sz="1800" spc="-5" dirty="0">
                <a:effectLst/>
                <a:latin typeface="Times New Roman" panose="02020603050405020304" pitchFamily="18" charset="0"/>
                <a:ea typeface="Times New Roman" panose="02020603050405020304" pitchFamily="18" charset="0"/>
              </a:rPr>
              <a:t>cast</a:t>
            </a:r>
            <a:r>
              <a:rPr lang="en-US" sz="1800" spc="0" dirty="0">
                <a:effectLst/>
                <a:latin typeface="Times New Roman" panose="02020603050405020304" pitchFamily="18" charset="0"/>
                <a:ea typeface="Times New Roman" panose="02020603050405020304" pitchFamily="18" charset="0"/>
              </a:rPr>
              <a:t>ing</a:t>
            </a:r>
            <a:r>
              <a:rPr lang="en-US" sz="1800" spc="11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Mod</a:t>
            </a:r>
            <a:r>
              <a:rPr lang="en-US" sz="1800" spc="-5"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l</a:t>
            </a:r>
            <a:r>
              <a:rPr lang="en-US" sz="1800" spc="10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Usi</a:t>
            </a:r>
            <a:r>
              <a:rPr lang="en-US" sz="1800" spc="10" dirty="0">
                <a:effectLst/>
                <a:latin typeface="Times New Roman" panose="02020603050405020304" pitchFamily="18" charset="0"/>
                <a:ea typeface="Times New Roman" panose="02020603050405020304" pitchFamily="18" charset="0"/>
              </a:rPr>
              <a:t>n</a:t>
            </a:r>
            <a:r>
              <a:rPr lang="en-US" sz="1800" spc="0" dirty="0">
                <a:effectLst/>
                <a:latin typeface="Times New Roman" panose="02020603050405020304" pitchFamily="18" charset="0"/>
                <a:ea typeface="Times New Roman" panose="02020603050405020304" pitchFamily="18" charset="0"/>
              </a:rPr>
              <a:t>g Relative Inventories,‖ International Journal of Forecasting, vol. 21, 2005, pp. 491-</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501.</a:t>
            </a:r>
            <a:endParaRPr lang="en-IN" sz="1800" spc="0" dirty="0">
              <a:effectLst/>
              <a:latin typeface="Times New Roman" panose="02020603050405020304" pitchFamily="18" charset="0"/>
              <a:ea typeface="Times New Roman" panose="02020603050405020304" pitchFamily="18" charset="0"/>
            </a:endParaRPr>
          </a:p>
          <a:p>
            <a:pPr marL="342900" marR="123825" lvl="0" indent="-342900" algn="just">
              <a:lnSpc>
                <a:spcPct val="150000"/>
              </a:lnSpc>
              <a:spcBef>
                <a:spcPts val="1005"/>
              </a:spcBef>
              <a:spcAft>
                <a:spcPts val="0"/>
              </a:spcAft>
              <a:buSzPts val="1200"/>
              <a:buFont typeface="+mj-lt"/>
              <a:buAutoNum type="arabicPeriod" startAt="6"/>
              <a:tabLst>
                <a:tab pos="438150" algn="l"/>
              </a:tabLst>
            </a:pPr>
            <a:r>
              <a:rPr lang="en-US" sz="1800" spc="-25" dirty="0">
                <a:effectLst/>
                <a:latin typeface="Times New Roman" panose="02020603050405020304" pitchFamily="18" charset="0"/>
                <a:ea typeface="Times New Roman" panose="02020603050405020304" pitchFamily="18" charset="0"/>
              </a:rPr>
              <a:t>L</a:t>
            </a:r>
            <a:r>
              <a:rPr lang="en-US" sz="1800" spc="0" dirty="0">
                <a:effectLst/>
                <a:latin typeface="Times New Roman" panose="02020603050405020304" pitchFamily="18" charset="0"/>
                <a:ea typeface="Times New Roman" panose="02020603050405020304" pitchFamily="18" charset="0"/>
              </a:rPr>
              <a:t>. </a:t>
            </a:r>
            <a:r>
              <a:rPr lang="en-US" sz="1800" spc="-6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Yu</a:t>
            </a:r>
            <a:r>
              <a:rPr lang="en-US" sz="1800" spc="0" dirty="0">
                <a:effectLst/>
                <a:latin typeface="Times New Roman" panose="02020603050405020304" pitchFamily="18" charset="0"/>
                <a:ea typeface="Times New Roman" panose="02020603050405020304" pitchFamily="18" charset="0"/>
              </a:rPr>
              <a:t>, </a:t>
            </a:r>
            <a:r>
              <a:rPr lang="en-US" sz="1800" spc="-8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 </a:t>
            </a:r>
            <a:r>
              <a:rPr lang="en-US" sz="1800" spc="-7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W</a:t>
            </a:r>
            <a:r>
              <a:rPr lang="en-US" sz="1800" spc="-5" dirty="0">
                <a:effectLst/>
                <a:latin typeface="Times New Roman" panose="02020603050405020304" pitchFamily="18" charset="0"/>
                <a:ea typeface="Times New Roman" panose="02020603050405020304" pitchFamily="18" charset="0"/>
              </a:rPr>
              <a:t>a</a:t>
            </a:r>
            <a:r>
              <a:rPr lang="en-US" sz="1800" spc="10" dirty="0">
                <a:effectLst/>
                <a:latin typeface="Times New Roman" panose="02020603050405020304" pitchFamily="18" charset="0"/>
                <a:ea typeface="Times New Roman" panose="02020603050405020304" pitchFamily="18" charset="0"/>
              </a:rPr>
              <a:t>n</a:t>
            </a:r>
            <a:r>
              <a:rPr lang="en-US" sz="1800" spc="0" dirty="0">
                <a:effectLst/>
                <a:latin typeface="Times New Roman" panose="02020603050405020304" pitchFamily="18" charset="0"/>
                <a:ea typeface="Times New Roman" panose="02020603050405020304" pitchFamily="18" charset="0"/>
              </a:rPr>
              <a:t>g </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&amp; </a:t>
            </a:r>
            <a:r>
              <a:rPr lang="en-US" sz="1800" spc="-7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K.K</a:t>
            </a:r>
            <a:r>
              <a:rPr lang="en-US" sz="1800" spc="0" dirty="0">
                <a:effectLst/>
                <a:latin typeface="Times New Roman" panose="02020603050405020304" pitchFamily="18" charset="0"/>
                <a:ea typeface="Times New Roman" panose="02020603050405020304" pitchFamily="18" charset="0"/>
              </a:rPr>
              <a:t>. </a:t>
            </a:r>
            <a:r>
              <a:rPr lang="en-US" sz="1800" spc="-50" dirty="0">
                <a:effectLst/>
                <a:latin typeface="Times New Roman" panose="02020603050405020304" pitchFamily="18" charset="0"/>
                <a:ea typeface="Times New Roman" panose="02020603050405020304" pitchFamily="18" charset="0"/>
              </a:rPr>
              <a:t> </a:t>
            </a:r>
            <a:r>
              <a:rPr lang="en-US" sz="1800" spc="-15" dirty="0">
                <a:effectLst/>
                <a:latin typeface="Times New Roman" panose="02020603050405020304" pitchFamily="18" charset="0"/>
                <a:ea typeface="Times New Roman" panose="02020603050405020304" pitchFamily="18" charset="0"/>
              </a:rPr>
              <a:t>L</a:t>
            </a:r>
            <a:r>
              <a:rPr lang="en-US" sz="1800" spc="-5" dirty="0">
                <a:effectLst/>
                <a:latin typeface="Times New Roman" panose="02020603050405020304" pitchFamily="18" charset="0"/>
                <a:ea typeface="Times New Roman" panose="02020603050405020304" pitchFamily="18" charset="0"/>
              </a:rPr>
              <a:t>a</a:t>
            </a:r>
            <a:r>
              <a:rPr lang="en-US" sz="1800" spc="0" dirty="0">
                <a:effectLst/>
                <a:latin typeface="Times New Roman" panose="02020603050405020304" pitchFamily="18" charset="0"/>
                <a:ea typeface="Times New Roman" panose="02020603050405020304" pitchFamily="18" charset="0"/>
              </a:rPr>
              <a:t>i, </a:t>
            </a:r>
            <a:r>
              <a:rPr lang="en-US" sz="1800" spc="-6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A </a:t>
            </a:r>
            <a:r>
              <a:rPr lang="en-US" sz="1800" spc="-8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Ro</a:t>
            </a:r>
            <a:r>
              <a:rPr lang="en-US" sz="1800" spc="10" dirty="0">
                <a:effectLst/>
                <a:latin typeface="Times New Roman" panose="02020603050405020304" pitchFamily="18" charset="0"/>
                <a:ea typeface="Times New Roman" panose="02020603050405020304" pitchFamily="18" charset="0"/>
              </a:rPr>
              <a:t>u</a:t>
            </a:r>
            <a:r>
              <a:rPr lang="en-US" sz="1800" spc="-15" dirty="0">
                <a:effectLst/>
                <a:latin typeface="Times New Roman" panose="02020603050405020304" pitchFamily="18" charset="0"/>
                <a:ea typeface="Times New Roman" panose="02020603050405020304" pitchFamily="18" charset="0"/>
              </a:rPr>
              <a:t>g</a:t>
            </a:r>
            <a:r>
              <a:rPr lang="en-US" sz="1800" spc="20" dirty="0">
                <a:effectLst/>
                <a:latin typeface="Times New Roman" panose="02020603050405020304" pitchFamily="18" charset="0"/>
                <a:ea typeface="Times New Roman" panose="02020603050405020304" pitchFamily="18" charset="0"/>
              </a:rPr>
              <a:t>h</a:t>
            </a:r>
            <a:r>
              <a:rPr lang="en-US" sz="1800" spc="-5" dirty="0">
                <a:effectLst/>
                <a:latin typeface="Times New Roman" panose="02020603050405020304" pitchFamily="18" charset="0"/>
                <a:ea typeface="Times New Roman" panose="02020603050405020304" pitchFamily="18" charset="0"/>
              </a:rPr>
              <a:t>-</a:t>
            </a:r>
            <a:r>
              <a:rPr lang="en-US" sz="1800" spc="15" dirty="0">
                <a:effectLst/>
                <a:latin typeface="Times New Roman" panose="02020603050405020304" pitchFamily="18" charset="0"/>
                <a:ea typeface="Times New Roman" panose="02020603050405020304" pitchFamily="18" charset="0"/>
              </a:rPr>
              <a:t>S</a:t>
            </a:r>
            <a:r>
              <a:rPr lang="en-US" sz="1800" spc="-5" dirty="0">
                <a:effectLst/>
                <a:latin typeface="Times New Roman" panose="02020603050405020304" pitchFamily="18" charset="0"/>
                <a:ea typeface="Times New Roman" panose="02020603050405020304" pitchFamily="18" charset="0"/>
              </a:rPr>
              <a:t>e</a:t>
            </a:r>
            <a:r>
              <a:rPr lang="en-US" sz="1800" spc="5" dirty="0">
                <a:effectLst/>
                <a:latin typeface="Times New Roman" panose="02020603050405020304" pitchFamily="18" charset="0"/>
                <a:ea typeface="Times New Roman" panose="02020603050405020304" pitchFamily="18" charset="0"/>
              </a:rPr>
              <a:t>t</a:t>
            </a:r>
            <a:r>
              <a:rPr lang="en-US" sz="1800" spc="-5"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R</a:t>
            </a:r>
            <a:r>
              <a:rPr lang="en-US" sz="1800" spc="-5"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fin</a:t>
            </a:r>
            <a:r>
              <a:rPr lang="en-US" sz="1800" spc="-10" dirty="0">
                <a:effectLst/>
                <a:latin typeface="Times New Roman" panose="02020603050405020304" pitchFamily="18" charset="0"/>
                <a:ea typeface="Times New Roman" panose="02020603050405020304" pitchFamily="18" charset="0"/>
              </a:rPr>
              <a:t>e</a:t>
            </a:r>
            <a:r>
              <a:rPr lang="en-US" sz="1800" spc="0" dirty="0">
                <a:effectLst/>
                <a:latin typeface="Times New Roman" panose="02020603050405020304" pitchFamily="18" charset="0"/>
                <a:ea typeface="Times New Roman" panose="02020603050405020304" pitchFamily="18" charset="0"/>
              </a:rPr>
              <a:t>d </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a:t>
            </a:r>
            <a:r>
              <a:rPr lang="en-US" sz="1800" spc="-10" dirty="0">
                <a:effectLst/>
                <a:latin typeface="Times New Roman" panose="02020603050405020304" pitchFamily="18" charset="0"/>
                <a:ea typeface="Times New Roman" panose="02020603050405020304" pitchFamily="18" charset="0"/>
              </a:rPr>
              <a:t>e</a:t>
            </a:r>
            <a:r>
              <a:rPr lang="en-US" sz="1800" spc="10" dirty="0">
                <a:effectLst/>
                <a:latin typeface="Times New Roman" panose="02020603050405020304" pitchFamily="18" charset="0"/>
                <a:ea typeface="Times New Roman" panose="02020603050405020304" pitchFamily="18" charset="0"/>
              </a:rPr>
              <a:t>x</a:t>
            </a:r>
            <a:r>
              <a:rPr lang="en-US" sz="1800" spc="0" dirty="0">
                <a:effectLst/>
                <a:latin typeface="Times New Roman" panose="02020603050405020304" pitchFamily="18" charset="0"/>
                <a:ea typeface="Times New Roman" panose="02020603050405020304" pitchFamily="18" charset="0"/>
              </a:rPr>
              <a:t>t </a:t>
            </a:r>
            <a:r>
              <a:rPr lang="en-US" sz="1800" spc="-7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Mining </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App</a:t>
            </a:r>
            <a:r>
              <a:rPr lang="en-US" sz="1800" spc="-10" dirty="0">
                <a:effectLst/>
                <a:latin typeface="Times New Roman" panose="02020603050405020304" pitchFamily="18" charset="0"/>
                <a:ea typeface="Times New Roman" panose="02020603050405020304" pitchFamily="18" charset="0"/>
              </a:rPr>
              <a:t>r</a:t>
            </a:r>
            <a:r>
              <a:rPr lang="en-US" sz="1800" spc="0" dirty="0">
                <a:effectLst/>
                <a:latin typeface="Times New Roman" panose="02020603050405020304" pitchFamily="18" charset="0"/>
                <a:ea typeface="Times New Roman" panose="02020603050405020304" pitchFamily="18" charset="0"/>
              </a:rPr>
              <a:t>o</a:t>
            </a:r>
            <a:r>
              <a:rPr lang="en-US" sz="1800" spc="5"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c</a:t>
            </a:r>
            <a:r>
              <a:rPr lang="en-US" sz="1800" spc="0" dirty="0">
                <a:effectLst/>
                <a:latin typeface="Times New Roman" panose="02020603050405020304" pitchFamily="18" charset="0"/>
                <a:ea typeface="Times New Roman" panose="02020603050405020304" pitchFamily="18" charset="0"/>
              </a:rPr>
              <a:t>h </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for Crude Oil Market Tendency Forecasting,‖ International Journal of Knowledge and</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Systems</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Sciences, vol. 2,</a:t>
            </a:r>
            <a:r>
              <a:rPr lang="en-US" sz="1800" spc="1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no. 1, 2005.</a:t>
            </a:r>
            <a:endParaRPr lang="en-IN" sz="1800" spc="0" dirty="0">
              <a:effectLst/>
              <a:latin typeface="Times New Roman" panose="02020603050405020304" pitchFamily="18" charset="0"/>
              <a:ea typeface="Times New Roman" panose="02020603050405020304" pitchFamily="18" charset="0"/>
            </a:endParaRPr>
          </a:p>
          <a:p>
            <a:endParaRPr lang="en-IN" dirty="0"/>
          </a:p>
        </p:txBody>
      </p:sp>
      <p:sp>
        <p:nvSpPr>
          <p:cNvPr id="6" name="Title 1"/>
          <p:cNvSpPr>
            <a:spLocks noGrp="1"/>
          </p:cNvSpPr>
          <p:nvPr>
            <p:ph type="title"/>
          </p:nvPr>
        </p:nvSpPr>
        <p:spPr>
          <a:xfrm>
            <a:off x="1329671" y="0"/>
            <a:ext cx="8534400" cy="1507067"/>
          </a:xfrm>
        </p:spPr>
        <p:txBody>
          <a:bodyPr/>
          <a:lstStyle/>
          <a:p>
            <a:pPr algn="ctr"/>
            <a:r>
              <a:rPr lang="en-US" b="1"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9224" y="1737360"/>
            <a:ext cx="9654988" cy="3046988"/>
          </a:xfrm>
          <a:prstGeom prst="rect">
            <a:avLst/>
          </a:prstGeom>
          <a:noFill/>
        </p:spPr>
        <p:txBody>
          <a:bodyPr wrap="square" rtlCol="0">
            <a:spAutoFit/>
          </a:bodyPr>
          <a:lstStyle/>
          <a:p>
            <a:pPr algn="ctr"/>
            <a:r>
              <a:rPr lang="en-US" sz="96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a:t>
            </a:r>
          </a:p>
          <a:p>
            <a:pPr algn="ctr"/>
            <a:r>
              <a:rPr lang="en-US" sz="96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YOU</a:t>
            </a:r>
            <a:endParaRPr lang="en-IN" sz="96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200" y="0"/>
            <a:ext cx="8534400" cy="1507067"/>
          </a:xfrm>
        </p:spPr>
        <p:txBody>
          <a:bodyPr>
            <a:normAutofit/>
          </a:bodyPr>
          <a:lstStyle/>
          <a:p>
            <a:r>
              <a:rPr lang="en-US" b="1" dirty="0">
                <a:latin typeface="Times New Roman" panose="02020603050405020304" pitchFamily="18" charset="0"/>
                <a:cs typeface="Times New Roman" panose="02020603050405020304" pitchFamily="18" charset="0"/>
              </a:rPr>
              <a:t>        INTRODUCTION</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125000"/>
                    </a14:imgEffect>
                  </a14:imgLayer>
                </a14:imgProps>
              </a:ext>
            </a:extLst>
          </a:blip>
          <a:stretch>
            <a:fillRect/>
          </a:stretch>
        </p:blipFill>
        <p:spPr>
          <a:xfrm>
            <a:off x="6766560" y="0"/>
            <a:ext cx="5425440" cy="6858000"/>
          </a:xfrm>
          <a:prstGeom prst="rect">
            <a:avLst/>
          </a:prstGeom>
          <a:solidFill>
            <a:schemeClr val="tx2">
              <a:lumMod val="50000"/>
              <a:alpha val="0"/>
            </a:schemeClr>
          </a:solidFill>
          <a:ln>
            <a:noFill/>
          </a:ln>
        </p:spPr>
      </p:pic>
      <p:sp>
        <p:nvSpPr>
          <p:cNvPr id="4" name="TextBox 3"/>
          <p:cNvSpPr txBox="1"/>
          <p:nvPr/>
        </p:nvSpPr>
        <p:spPr>
          <a:xfrm>
            <a:off x="96555" y="1858683"/>
            <a:ext cx="6598285" cy="4246245"/>
          </a:xfrm>
          <a:prstGeom prst="rect">
            <a:avLst/>
          </a:prstGeom>
          <a:noFill/>
        </p:spPr>
        <p:txBody>
          <a:bodyPr wrap="square" rtlCol="0">
            <a:spAutoFit/>
          </a:bodyPr>
          <a:lstStyle/>
          <a:p>
            <a:pPr marL="285750" indent="-285750"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The advancement of deep learning techniques has revolutionized various fields, including computer vision and transportation systems.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 In this context, deep learning-based methods for vehicle detection and speed estimation using videos have emerged as powerful tools for enhancing traffic monitoring, surveillance, and overall road safety.</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 Real-time detection of vehicles allows for effective traffic monitoring, congestion analysis, and infrastructure planning.</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Monitoring vehicle speeds can aid in enforcing speed limits and enhancing safety on roads.</a:t>
            </a: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000" y="0"/>
            <a:ext cx="8534400" cy="1507067"/>
          </a:xfrm>
        </p:spPr>
        <p:txBody>
          <a:bodyPr>
            <a:normAutofit/>
          </a:bodyPr>
          <a:lstStyle/>
          <a:p>
            <a:pPr algn="ctr"/>
            <a:r>
              <a:rPr lang="en-US"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525443" y="2241470"/>
            <a:ext cx="11302584" cy="1288879"/>
          </a:xfrm>
          <a:prstGeom prst="rect">
            <a:avLst/>
          </a:prstGeom>
          <a:noFill/>
        </p:spPr>
        <p:txBody>
          <a:bodyPr wrap="square" rtlCol="0">
            <a:spAutoFit/>
          </a:bodyPr>
          <a:lstStyle/>
          <a:p>
            <a:pPr algn="just">
              <a:lnSpc>
                <a:spcPct val="150000"/>
              </a:lnSpc>
            </a:pPr>
            <a:r>
              <a:rPr lang="en-US" b="0" i="0" u="none" strike="noStrike" baseline="0" dirty="0">
                <a:latin typeface="Times New Roman" panose="02020603050405020304" pitchFamily="18" charset="0"/>
              </a:rPr>
              <a:t>The need for accurate and real-time vehicle detection, coupled with precise speed estimation, is critical for enhancing safety measures. Existing methods often struggle to adapt to the dynamic nature of traffic, leading to limitations in accuracy, efficiency, and responsiveness.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028" y="0"/>
            <a:ext cx="8534400" cy="1507067"/>
          </a:xfrm>
        </p:spPr>
        <p:txBody>
          <a:bodyPr/>
          <a:lstStyle/>
          <a:p>
            <a:pPr algn="ctr"/>
            <a:r>
              <a:rPr lang="en-US" b="1" dirty="0">
                <a:latin typeface="Times New Roman" panose="02020603050405020304" pitchFamily="18" charset="0"/>
                <a:cs typeface="Times New Roman" panose="02020603050405020304" pitchFamily="18" charset="0"/>
              </a:rPr>
              <a:t>OBJECTIVES</a:t>
            </a:r>
          </a:p>
        </p:txBody>
      </p:sp>
      <p:sp>
        <p:nvSpPr>
          <p:cNvPr id="3" name="TextBox 2"/>
          <p:cNvSpPr txBox="1"/>
          <p:nvPr/>
        </p:nvSpPr>
        <p:spPr>
          <a:xfrm>
            <a:off x="684212" y="1857279"/>
            <a:ext cx="10660032" cy="198156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 </a:t>
            </a:r>
            <a:endParaRPr lang="en-US"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 Designing and training a deep learning model capable of accurately detecting vehicles in videos</a:t>
            </a:r>
            <a:r>
              <a:rPr lang="en-US" dirty="0">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p>
          <a:p>
            <a:pPr marL="285750" indent="-285750" algn="just">
              <a:lnSpc>
                <a:spcPct val="150000"/>
              </a:lnSpc>
              <a:buFont typeface="Wingdings" panose="05000000000000000000" pitchFamily="2" charset="2"/>
              <a:buChar char="Ø"/>
            </a:pPr>
            <a:r>
              <a:rPr lang="en-US" sz="1800" dirty="0">
                <a:effectLst/>
                <a:latin typeface="Times New Roman" panose="02020603050405020304" pitchFamily="18" charset="0"/>
                <a:ea typeface="Symbol" panose="05050102010706020507" pitchFamily="18" charset="2"/>
                <a:cs typeface="Symbol" panose="05050102010706020507" pitchFamily="18" charset="2"/>
              </a:rPr>
              <a:t>Integrating speed estimation capabilities into the detection framework.</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ea typeface="Symbol" panose="05050102010706020507" pitchFamily="18" charset="2"/>
                <a:cs typeface="Symbol" panose="05050102010706020507" pitchFamily="18" charset="2"/>
              </a:rPr>
              <a:t>Counting of vehicles on the frame.</a:t>
            </a:r>
          </a:p>
          <a:p>
            <a:pPr algn="just">
              <a:lnSpc>
                <a:spcPct val="150000"/>
              </a:lnSpc>
            </a:pP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226" y="121520"/>
            <a:ext cx="8534400" cy="1507067"/>
          </a:xfrm>
        </p:spPr>
        <p:txBody>
          <a:bodyPr/>
          <a:lstStyle/>
          <a:p>
            <a:pPr algn="ctr"/>
            <a:r>
              <a:rPr lang="en-US"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1714963E-2E01-2557-1520-47B6B8B9AE2E}"/>
              </a:ext>
            </a:extLst>
          </p:cNvPr>
          <p:cNvSpPr txBox="1"/>
          <p:nvPr/>
        </p:nvSpPr>
        <p:spPr>
          <a:xfrm>
            <a:off x="313765" y="2286000"/>
            <a:ext cx="9613861" cy="211897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Traffic Management System.</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Road Safety.</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Smart Cities.</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Transportation Planning.</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Automated Driving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541" y="211168"/>
            <a:ext cx="8534400" cy="1507067"/>
          </a:xfrm>
        </p:spPr>
        <p:txBody>
          <a:bodyPr/>
          <a:lstStyle/>
          <a:p>
            <a:pPr algn="ctr"/>
            <a:r>
              <a:rPr lang="en-US" b="1" dirty="0">
                <a:latin typeface="Times New Roman" panose="02020603050405020304" pitchFamily="18" charset="0"/>
                <a:cs typeface="Times New Roman" panose="02020603050405020304" pitchFamily="18" charset="0"/>
              </a:rPr>
              <a:t>LITERATURE REVIEW</a:t>
            </a:r>
          </a:p>
        </p:txBody>
      </p:sp>
      <p:graphicFrame>
        <p:nvGraphicFramePr>
          <p:cNvPr id="4" name="Table 3"/>
          <p:cNvGraphicFramePr>
            <a:graphicFrameLocks noGrp="1"/>
          </p:cNvGraphicFramePr>
          <p:nvPr>
            <p:extLst>
              <p:ext uri="{D42A27DB-BD31-4B8C-83A1-F6EECF244321}">
                <p14:modId xmlns:p14="http://schemas.microsoft.com/office/powerpoint/2010/main" val="1682229929"/>
              </p:ext>
            </p:extLst>
          </p:nvPr>
        </p:nvGraphicFramePr>
        <p:xfrm>
          <a:off x="197671" y="1718235"/>
          <a:ext cx="11796657" cy="4275838"/>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981672">
                  <a:extLst>
                    <a:ext uri="{9D8B030D-6E8A-4147-A177-3AD203B41FA5}">
                      <a16:colId xmlns:a16="http://schemas.microsoft.com/office/drawing/2014/main" val="20000"/>
                    </a:ext>
                  </a:extLst>
                </a:gridCol>
                <a:gridCol w="1290445">
                  <a:extLst>
                    <a:ext uri="{9D8B030D-6E8A-4147-A177-3AD203B41FA5}">
                      <a16:colId xmlns:a16="http://schemas.microsoft.com/office/drawing/2014/main" val="20001"/>
                    </a:ext>
                  </a:extLst>
                </a:gridCol>
                <a:gridCol w="3003177">
                  <a:extLst>
                    <a:ext uri="{9D8B030D-6E8A-4147-A177-3AD203B41FA5}">
                      <a16:colId xmlns:a16="http://schemas.microsoft.com/office/drawing/2014/main" val="20002"/>
                    </a:ext>
                  </a:extLst>
                </a:gridCol>
                <a:gridCol w="5521363">
                  <a:extLst>
                    <a:ext uri="{9D8B030D-6E8A-4147-A177-3AD203B41FA5}">
                      <a16:colId xmlns:a16="http://schemas.microsoft.com/office/drawing/2014/main" val="20003"/>
                    </a:ext>
                  </a:extLst>
                </a:gridCol>
              </a:tblGrid>
              <a:tr h="445044">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Methodology</a:t>
                      </a:r>
                    </a:p>
                  </a:txBody>
                  <a:tcPr/>
                </a:tc>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Key Findings</a:t>
                      </a:r>
                    </a:p>
                  </a:txBody>
                  <a:tcPr/>
                </a:tc>
                <a:extLst>
                  <a:ext uri="{0D108BD9-81ED-4DB2-BD59-A6C34878D82A}">
                    <a16:rowId xmlns:a16="http://schemas.microsoft.com/office/drawing/2014/main" val="10000"/>
                  </a:ext>
                </a:extLst>
              </a:tr>
              <a:tr h="693771">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Reddy et al.</a:t>
                      </a:r>
                    </a:p>
                  </a:txBody>
                  <a:tcPr>
                    <a:lnT w="12700" cap="flat" cmpd="sng" algn="ctr">
                      <a:solidFill>
                        <a:schemeClr val="tx1"/>
                      </a:solidFill>
                      <a:prstDash val="solid"/>
                      <a:round/>
                      <a:headEnd type="none" w="med" len="med"/>
                      <a:tailEnd type="none" w="med" len="med"/>
                    </a:lnT>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2020</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YOLOv8 for vehicle detection; Optical flow for speed estimation</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Achieved real-time vehicle detection with high accuracy. Used optical flow for speed estimation, achieving reliable results in various traffic conditions.</a:t>
                      </a:r>
                    </a:p>
                  </a:txBody>
                  <a:tcPr/>
                </a:tc>
                <a:extLst>
                  <a:ext uri="{0D108BD9-81ED-4DB2-BD59-A6C34878D82A}">
                    <a16:rowId xmlns:a16="http://schemas.microsoft.com/office/drawing/2014/main" val="10001"/>
                  </a:ext>
                </a:extLst>
              </a:tr>
              <a:tr h="787198">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Zhang et al. </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2021</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YOLOv8 with Kalman Filter for vehicle tracking; CNN for speed estimation</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Proposed a hybrid approach combining YOLOv8 for vehicle detection and Kalman Filter for tracking. Used CNN-based speed estimation achieving robust results.</a:t>
                      </a:r>
                    </a:p>
                  </a:txBody>
                  <a:tcPr/>
                </a:tc>
                <a:extLst>
                  <a:ext uri="{0D108BD9-81ED-4DB2-BD59-A6C34878D82A}">
                    <a16:rowId xmlns:a16="http://schemas.microsoft.com/office/drawing/2014/main" val="10002"/>
                  </a:ext>
                </a:extLst>
              </a:tr>
              <a:tr h="693771">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Wang and Liu	</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2022</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YOLOv8 with Recurrent Neural Networks for speed estimation</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Utilized YOLOv8 for vehicle detection and integrated Recurrent Neural Networks (RNNs) for speed estimation. Demonstrated improved accuracy compared to baseline methods.</a:t>
                      </a:r>
                    </a:p>
                  </a:txBody>
                  <a:tcPr/>
                </a:tc>
                <a:extLst>
                  <a:ext uri="{0D108BD9-81ED-4DB2-BD59-A6C34878D82A}">
                    <a16:rowId xmlns:a16="http://schemas.microsoft.com/office/drawing/2014/main" val="10003"/>
                  </a:ext>
                </a:extLst>
              </a:tr>
              <a:tr h="790278">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Chen et al.</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2023</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YOLOv8 with data augmentation for robust detection; Regression for speed estimation</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Employed YOLOv8 with extensive data augmentation techniques for improved detection accuracy. Applied regression models for speed estimation, achieving reliable results.</a:t>
                      </a:r>
                    </a:p>
                  </a:txBody>
                  <a:tcPr/>
                </a:tc>
                <a:extLst>
                  <a:ext uri="{0D108BD9-81ED-4DB2-BD59-A6C34878D82A}">
                    <a16:rowId xmlns:a16="http://schemas.microsoft.com/office/drawing/2014/main" val="10004"/>
                  </a:ext>
                </a:extLst>
              </a:tr>
              <a:tr h="790278">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Li and Wu</a:t>
                      </a:r>
                    </a:p>
                  </a:txBody>
                  <a:tcPr>
                    <a:lnB w="12700" cap="flat" cmpd="sng" algn="ctr">
                      <a:solidFill>
                        <a:schemeClr val="tx1"/>
                      </a:solidFill>
                      <a:prstDash val="solid"/>
                      <a:round/>
                      <a:headEnd type="none" w="med" len="med"/>
                      <a:tailEnd type="none" w="med" len="med"/>
                    </a:lnB>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2024</a:t>
                      </a:r>
                    </a:p>
                  </a:txBody>
                  <a:tcPr>
                    <a:lnB w="12700" cap="flat" cmpd="sng" algn="ctr">
                      <a:solidFill>
                        <a:schemeClr val="tx1"/>
                      </a:solidFill>
                      <a:prstDash val="solid"/>
                      <a:round/>
                      <a:headEnd type="none" w="med" len="med"/>
                      <a:tailEnd type="none" w="med" len="med"/>
                    </a:lnB>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YOLOv8 with depth estimation for speed calculation</a:t>
                      </a:r>
                    </a:p>
                  </a:txBody>
                  <a:tcPr>
                    <a:lnB w="12700" cap="flat" cmpd="sng" algn="ctr">
                      <a:solidFill>
                        <a:schemeClr val="tx1"/>
                      </a:solidFill>
                      <a:prstDash val="solid"/>
                      <a:round/>
                      <a:headEnd type="none" w="med" len="med"/>
                      <a:tailEnd type="none" w="med" len="med"/>
                    </a:lnB>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Proposed a method combining YOLOv8 with depth estimation techniques for more accurate speed calculation. Demonstrated enhanced performance in challenging scenarios.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455739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3B34C2E-61A6-E026-C0C6-C4C3F4301294}"/>
              </a:ext>
            </a:extLst>
          </p:cNvPr>
          <p:cNvGraphicFramePr>
            <a:graphicFrameLocks noGrp="1"/>
          </p:cNvGraphicFramePr>
          <p:nvPr>
            <p:extLst>
              <p:ext uri="{D42A27DB-BD31-4B8C-83A1-F6EECF244321}">
                <p14:modId xmlns:p14="http://schemas.microsoft.com/office/powerpoint/2010/main" val="4203752280"/>
              </p:ext>
            </p:extLst>
          </p:nvPr>
        </p:nvGraphicFramePr>
        <p:xfrm>
          <a:off x="197671" y="697155"/>
          <a:ext cx="11796657" cy="477320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981672">
                  <a:extLst>
                    <a:ext uri="{9D8B030D-6E8A-4147-A177-3AD203B41FA5}">
                      <a16:colId xmlns:a16="http://schemas.microsoft.com/office/drawing/2014/main" val="20000"/>
                    </a:ext>
                  </a:extLst>
                </a:gridCol>
                <a:gridCol w="1290445">
                  <a:extLst>
                    <a:ext uri="{9D8B030D-6E8A-4147-A177-3AD203B41FA5}">
                      <a16:colId xmlns:a16="http://schemas.microsoft.com/office/drawing/2014/main" val="20001"/>
                    </a:ext>
                  </a:extLst>
                </a:gridCol>
                <a:gridCol w="3003177">
                  <a:extLst>
                    <a:ext uri="{9D8B030D-6E8A-4147-A177-3AD203B41FA5}">
                      <a16:colId xmlns:a16="http://schemas.microsoft.com/office/drawing/2014/main" val="20002"/>
                    </a:ext>
                  </a:extLst>
                </a:gridCol>
                <a:gridCol w="5521363">
                  <a:extLst>
                    <a:ext uri="{9D8B030D-6E8A-4147-A177-3AD203B41FA5}">
                      <a16:colId xmlns:a16="http://schemas.microsoft.com/office/drawing/2014/main" val="20003"/>
                    </a:ext>
                  </a:extLst>
                </a:gridCol>
              </a:tblGrid>
              <a:tr h="445044">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Methodology</a:t>
                      </a:r>
                    </a:p>
                  </a:txBody>
                  <a:tcPr/>
                </a:tc>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Key Findings</a:t>
                      </a:r>
                    </a:p>
                  </a:txBody>
                  <a:tcPr/>
                </a:tc>
                <a:extLst>
                  <a:ext uri="{0D108BD9-81ED-4DB2-BD59-A6C34878D82A}">
                    <a16:rowId xmlns:a16="http://schemas.microsoft.com/office/drawing/2014/main" val="10000"/>
                  </a:ext>
                </a:extLst>
              </a:tr>
              <a:tr h="693771">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 Dr.PonHarshavardhanan</a:t>
                      </a:r>
                    </a:p>
                  </a:txBody>
                  <a:tcPr>
                    <a:lnT w="12700" cap="flat" cmpd="sng" algn="ctr">
                      <a:solidFill>
                        <a:schemeClr val="tx1"/>
                      </a:solidFill>
                      <a:prstDash val="solid"/>
                      <a:round/>
                      <a:headEnd type="none" w="med" len="med"/>
                      <a:tailEnd type="none" w="med" len="med"/>
                    </a:lnT>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2024</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The methodology involves loading the YOLOv8n model to detect objects in each frame, tracking their movement through bounding boxes, and estimating speed using consecutive frame analysis. </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 The study demonstrates the robustness and adaptability of the YOLOv8n model in accurately detecting vehicles and estimating their speeds.</a:t>
                      </a:r>
                    </a:p>
                  </a:txBody>
                  <a:tcPr/>
                </a:tc>
                <a:extLst>
                  <a:ext uri="{0D108BD9-81ED-4DB2-BD59-A6C34878D82A}">
                    <a16:rowId xmlns:a16="http://schemas.microsoft.com/office/drawing/2014/main" val="10001"/>
                  </a:ext>
                </a:extLst>
              </a:tr>
              <a:tr h="787198">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Behnam </a:t>
                      </a:r>
                      <a:r>
                        <a:rPr lang="en-US" sz="1400" dirty="0" err="1">
                          <a:latin typeface="Calibri" panose="020F0502020204030204" pitchFamily="34" charset="0"/>
                          <a:ea typeface="Calibri" panose="020F0502020204030204" pitchFamily="34" charset="0"/>
                          <a:cs typeface="Calibri" panose="020F0502020204030204" pitchFamily="34" charset="0"/>
                        </a:rPr>
                        <a:t>Asadi</a:t>
                      </a:r>
                      <a:endParaRPr lang="en-US"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2024</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The study utilizes real-time video data and applies YOLOv8 for initial detection followed by the use of </a:t>
                      </a:r>
                      <a:r>
                        <a:rPr lang="en-US" sz="1400" dirty="0" err="1">
                          <a:latin typeface="Calibri" panose="020F0502020204030204" pitchFamily="34" charset="0"/>
                          <a:ea typeface="Calibri" panose="020F0502020204030204" pitchFamily="34" charset="0"/>
                          <a:cs typeface="Calibri" panose="020F0502020204030204" pitchFamily="34" charset="0"/>
                        </a:rPr>
                        <a:t>DeepSORT</a:t>
                      </a:r>
                      <a:r>
                        <a:rPr lang="en-US" sz="1400" dirty="0">
                          <a:latin typeface="Calibri" panose="020F0502020204030204" pitchFamily="34" charset="0"/>
                          <a:ea typeface="Calibri" panose="020F0502020204030204" pitchFamily="34" charset="0"/>
                          <a:cs typeface="Calibri" panose="020F0502020204030204" pitchFamily="34" charset="0"/>
                        </a:rPr>
                        <a:t> for tracking. Speed estimation is performed by calculating the distance between consecutive detections and dividing by the time difference.</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YOLOv8 outperforms other models in terms of detection accuracy and processing speed, making it highly suitable for real-time applications. The combination of YOLOv8 and </a:t>
                      </a:r>
                      <a:r>
                        <a:rPr lang="en-US" sz="1400" dirty="0" err="1">
                          <a:latin typeface="Calibri" panose="020F0502020204030204" pitchFamily="34" charset="0"/>
                          <a:ea typeface="Calibri" panose="020F0502020204030204" pitchFamily="34" charset="0"/>
                          <a:cs typeface="Calibri" panose="020F0502020204030204" pitchFamily="34" charset="0"/>
                        </a:rPr>
                        <a:t>DeepSORT</a:t>
                      </a:r>
                      <a:r>
                        <a:rPr lang="en-US" sz="1400" dirty="0">
                          <a:latin typeface="Calibri" panose="020F0502020204030204" pitchFamily="34" charset="0"/>
                          <a:ea typeface="Calibri" panose="020F0502020204030204" pitchFamily="34" charset="0"/>
                          <a:cs typeface="Calibri" panose="020F0502020204030204" pitchFamily="34" charset="0"/>
                        </a:rPr>
                        <a:t> enhances the system’s ability to track vehicles accurately and estimate their speeds, providing a reliable solution for traffic monitoring​ </a:t>
                      </a:r>
                    </a:p>
                  </a:txBody>
                  <a:tcPr/>
                </a:tc>
                <a:extLst>
                  <a:ext uri="{0D108BD9-81ED-4DB2-BD59-A6C34878D82A}">
                    <a16:rowId xmlns:a16="http://schemas.microsoft.com/office/drawing/2014/main" val="10002"/>
                  </a:ext>
                </a:extLst>
              </a:tr>
              <a:tr h="693771">
                <a:tc>
                  <a:txBody>
                    <a:bodyPr/>
                    <a:lstStyle/>
                    <a:p>
                      <a:pPr algn="just"/>
                      <a:r>
                        <a:rPr lang="en-US" sz="1400" dirty="0" err="1">
                          <a:latin typeface="Calibri" panose="020F0502020204030204" pitchFamily="34" charset="0"/>
                          <a:ea typeface="Calibri" panose="020F0502020204030204" pitchFamily="34" charset="0"/>
                          <a:cs typeface="Calibri" panose="020F0502020204030204" pitchFamily="34" charset="0"/>
                        </a:rPr>
                        <a:t>HerOeshouldDIE</a:t>
                      </a:r>
                      <a:endParaRPr lang="en-US"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2024</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This project implements vehicle counting and speed estimation using the YOLOv8 model in a Python environment. </a:t>
                      </a:r>
                    </a:p>
                  </a:txBody>
                  <a:tcP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The implemented system successfully detects vehicles and estimates their speeds in video sequences. The study highlights the efficiency of YOLOv8 in providing accurate vehicle counts and speed measurements, emphasizing its potential for use in traffic management and smart city applications​ </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03211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425" y="493039"/>
            <a:ext cx="9613861" cy="1080938"/>
          </a:xfrm>
        </p:spPr>
        <p:txBody>
          <a:bodyPr/>
          <a:lstStyle/>
          <a:p>
            <a:pPr algn="ctr"/>
            <a:r>
              <a:rPr lang="en-US" b="1" dirty="0">
                <a:latin typeface="Times New Roman" panose="02020603050405020304" pitchFamily="18" charset="0"/>
                <a:cs typeface="Times New Roman" panose="02020603050405020304" pitchFamily="18" charset="0"/>
              </a:rPr>
              <a:t>PROJECT METHODOLOGY</a:t>
            </a:r>
          </a:p>
        </p:txBody>
      </p:sp>
      <p:grpSp>
        <p:nvGrpSpPr>
          <p:cNvPr id="3" name="Group 2">
            <a:extLst>
              <a:ext uri="{FF2B5EF4-FFF2-40B4-BE49-F238E27FC236}">
                <a16:creationId xmlns:a16="http://schemas.microsoft.com/office/drawing/2014/main" id="{91A84CDF-2F83-763A-E519-43AF04048835}"/>
              </a:ext>
            </a:extLst>
          </p:cNvPr>
          <p:cNvGrpSpPr/>
          <p:nvPr/>
        </p:nvGrpSpPr>
        <p:grpSpPr>
          <a:xfrm>
            <a:off x="640080" y="1959459"/>
            <a:ext cx="10650495" cy="4790984"/>
            <a:chOff x="0" y="0"/>
            <a:chExt cx="8341956" cy="2553263"/>
          </a:xfrm>
        </p:grpSpPr>
        <p:sp>
          <p:nvSpPr>
            <p:cNvPr id="4" name="Rectangle: Rounded Corners 3">
              <a:extLst>
                <a:ext uri="{FF2B5EF4-FFF2-40B4-BE49-F238E27FC236}">
                  <a16:creationId xmlns:a16="http://schemas.microsoft.com/office/drawing/2014/main" id="{50D90074-F635-3719-F06A-3E162F79CC51}"/>
                </a:ext>
              </a:extLst>
            </p:cNvPr>
            <p:cNvSpPr/>
            <p:nvPr/>
          </p:nvSpPr>
          <p:spPr>
            <a:xfrm>
              <a:off x="0" y="13854"/>
              <a:ext cx="1352338" cy="648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1400" b="1" kern="1200" dirty="0">
                  <a:solidFill>
                    <a:srgbClr val="FFFFFF"/>
                  </a:solidFill>
                  <a:effectLst/>
                  <a:ea typeface="Times New Roman" panose="02020603050405020304" pitchFamily="18" charset="0"/>
                  <a:cs typeface="Arial" panose="020B0604020202020204" pitchFamily="34" charset="0"/>
                </a:rPr>
                <a:t>Traffic Videos</a:t>
              </a:r>
              <a:endParaRPr lang="en-US" sz="1400" dirty="0">
                <a:effectLst/>
                <a:latin typeface="Times New Roman" panose="02020603050405020304" pitchFamily="18" charset="0"/>
                <a:ea typeface="Times New Roman" panose="02020603050405020304" pitchFamily="18" charset="0"/>
              </a:endParaRPr>
            </a:p>
          </p:txBody>
        </p:sp>
        <p:sp>
          <p:nvSpPr>
            <p:cNvPr id="5" name="Rectangle: Rounded Corners 4">
              <a:extLst>
                <a:ext uri="{FF2B5EF4-FFF2-40B4-BE49-F238E27FC236}">
                  <a16:creationId xmlns:a16="http://schemas.microsoft.com/office/drawing/2014/main" id="{6FEA09F1-E2C1-26BB-A80F-D495EA889C4C}"/>
                </a:ext>
              </a:extLst>
            </p:cNvPr>
            <p:cNvSpPr/>
            <p:nvPr/>
          </p:nvSpPr>
          <p:spPr>
            <a:xfrm>
              <a:off x="3671455" y="34636"/>
              <a:ext cx="1352338" cy="648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1400" b="1" kern="1200">
                  <a:solidFill>
                    <a:srgbClr val="FFFFFF"/>
                  </a:solidFill>
                  <a:effectLst/>
                  <a:ea typeface="Times New Roman" panose="02020603050405020304" pitchFamily="18" charset="0"/>
                  <a:cs typeface="Arial" panose="020B0604020202020204" pitchFamily="34" charset="0"/>
                </a:rPr>
                <a:t>Model (Yolov8)</a:t>
              </a:r>
              <a:endParaRPr lang="en-US" sz="1400">
                <a:effectLst/>
                <a:latin typeface="Times New Roman" panose="02020603050405020304" pitchFamily="18" charset="0"/>
                <a:ea typeface="Times New Roman" panose="02020603050405020304" pitchFamily="18" charset="0"/>
              </a:endParaRPr>
            </a:p>
          </p:txBody>
        </p:sp>
        <p:sp>
          <p:nvSpPr>
            <p:cNvPr id="6" name="Rectangle: Rounded Corners 5">
              <a:extLst>
                <a:ext uri="{FF2B5EF4-FFF2-40B4-BE49-F238E27FC236}">
                  <a16:creationId xmlns:a16="http://schemas.microsoft.com/office/drawing/2014/main" id="{762A66B8-C856-3110-6B87-0A9045184B7D}"/>
                </a:ext>
              </a:extLst>
            </p:cNvPr>
            <p:cNvSpPr/>
            <p:nvPr/>
          </p:nvSpPr>
          <p:spPr>
            <a:xfrm>
              <a:off x="3671455" y="1101436"/>
              <a:ext cx="1352338" cy="648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1400" b="1" kern="1200">
                  <a:solidFill>
                    <a:srgbClr val="FFFFFF"/>
                  </a:solidFill>
                  <a:effectLst/>
                  <a:ea typeface="Times New Roman" panose="02020603050405020304" pitchFamily="18" charset="0"/>
                  <a:cs typeface="Arial" panose="020B0604020202020204" pitchFamily="34" charset="0"/>
                </a:rPr>
                <a:t>Model Training</a:t>
              </a:r>
              <a:endParaRPr lang="en-US" sz="1400">
                <a:effectLst/>
                <a:latin typeface="Times New Roman" panose="02020603050405020304" pitchFamily="18" charset="0"/>
                <a:ea typeface="Times New Roman" panose="02020603050405020304" pitchFamily="18" charset="0"/>
              </a:endParaRPr>
            </a:p>
          </p:txBody>
        </p:sp>
        <p:sp>
          <p:nvSpPr>
            <p:cNvPr id="7" name="Rectangle: Rounded Corners 6">
              <a:extLst>
                <a:ext uri="{FF2B5EF4-FFF2-40B4-BE49-F238E27FC236}">
                  <a16:creationId xmlns:a16="http://schemas.microsoft.com/office/drawing/2014/main" id="{7873E261-0748-0B0D-A4B1-55E35D1E1030}"/>
                </a:ext>
              </a:extLst>
            </p:cNvPr>
            <p:cNvSpPr/>
            <p:nvPr/>
          </p:nvSpPr>
          <p:spPr>
            <a:xfrm>
              <a:off x="5292437" y="34636"/>
              <a:ext cx="1352338" cy="648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1400" b="1" kern="1200">
                  <a:solidFill>
                    <a:srgbClr val="FFFFFF"/>
                  </a:solidFill>
                  <a:effectLst/>
                  <a:ea typeface="Times New Roman" panose="02020603050405020304" pitchFamily="18" charset="0"/>
                  <a:cs typeface="Arial" panose="020B0604020202020204" pitchFamily="34" charset="0"/>
                </a:rPr>
                <a:t>Vehicle Detection</a:t>
              </a:r>
              <a:endParaRPr lang="en-US" sz="1400">
                <a:effectLst/>
                <a:latin typeface="Times New Roman" panose="02020603050405020304" pitchFamily="18" charset="0"/>
                <a:ea typeface="Times New Roman" panose="02020603050405020304" pitchFamily="18" charset="0"/>
              </a:endParaRPr>
            </a:p>
          </p:txBody>
        </p:sp>
        <p:sp>
          <p:nvSpPr>
            <p:cNvPr id="8" name="Rectangle: Rounded Corners 7">
              <a:extLst>
                <a:ext uri="{FF2B5EF4-FFF2-40B4-BE49-F238E27FC236}">
                  <a16:creationId xmlns:a16="http://schemas.microsoft.com/office/drawing/2014/main" id="{59630685-7723-98D7-789A-63642026390F}"/>
                </a:ext>
              </a:extLst>
            </p:cNvPr>
            <p:cNvSpPr/>
            <p:nvPr/>
          </p:nvSpPr>
          <p:spPr>
            <a:xfrm>
              <a:off x="6989618" y="27709"/>
              <a:ext cx="1352338" cy="648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1400" b="1" kern="1200">
                  <a:solidFill>
                    <a:srgbClr val="FFFFFF"/>
                  </a:solidFill>
                  <a:effectLst/>
                  <a:ea typeface="Times New Roman" panose="02020603050405020304" pitchFamily="18" charset="0"/>
                  <a:cs typeface="Arial" panose="020B0604020202020204" pitchFamily="34" charset="0"/>
                </a:rPr>
                <a:t>Speed Estimation</a:t>
              </a:r>
              <a:endParaRPr lang="en-US" sz="1400">
                <a:effectLst/>
                <a:latin typeface="Times New Roman" panose="02020603050405020304" pitchFamily="18" charset="0"/>
                <a:ea typeface="Times New Roman" panose="02020603050405020304" pitchFamily="18" charset="0"/>
              </a:endParaRPr>
            </a:p>
          </p:txBody>
        </p:sp>
        <p:sp>
          <p:nvSpPr>
            <p:cNvPr id="9" name="Rectangle: Rounded Corners 8">
              <a:extLst>
                <a:ext uri="{FF2B5EF4-FFF2-40B4-BE49-F238E27FC236}">
                  <a16:creationId xmlns:a16="http://schemas.microsoft.com/office/drawing/2014/main" id="{2AEA78D6-5A59-827E-3772-4D2169489A40}"/>
                </a:ext>
              </a:extLst>
            </p:cNvPr>
            <p:cNvSpPr/>
            <p:nvPr/>
          </p:nvSpPr>
          <p:spPr>
            <a:xfrm>
              <a:off x="6989618" y="976745"/>
              <a:ext cx="1352338" cy="648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1400" b="1" kern="1200">
                  <a:solidFill>
                    <a:srgbClr val="FFFFFF"/>
                  </a:solidFill>
                  <a:effectLst/>
                  <a:latin typeface="Times New Roman" panose="02020603050405020304" pitchFamily="18" charset="0"/>
                  <a:ea typeface="Times New Roman" panose="02020603050405020304" pitchFamily="18" charset="0"/>
                </a:rPr>
                <a:t>Real-World Deployment</a:t>
              </a:r>
              <a:endParaRPr lang="en-US" sz="1400">
                <a:effectLst/>
                <a:latin typeface="Times New Roman" panose="02020603050405020304" pitchFamily="18" charset="0"/>
                <a:ea typeface="Times New Roman" panose="02020603050405020304" pitchFamily="18" charset="0"/>
              </a:endParaRPr>
            </a:p>
          </p:txBody>
        </p:sp>
        <p:sp>
          <p:nvSpPr>
            <p:cNvPr id="10" name="Rectangle: Rounded Corners 9">
              <a:extLst>
                <a:ext uri="{FF2B5EF4-FFF2-40B4-BE49-F238E27FC236}">
                  <a16:creationId xmlns:a16="http://schemas.microsoft.com/office/drawing/2014/main" id="{78DC2701-FB15-8313-FA5F-1C0C714A9F66}"/>
                </a:ext>
              </a:extLst>
            </p:cNvPr>
            <p:cNvSpPr/>
            <p:nvPr/>
          </p:nvSpPr>
          <p:spPr>
            <a:xfrm>
              <a:off x="6989618" y="1905000"/>
              <a:ext cx="1352338" cy="648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1400" b="1" kern="1200">
                  <a:solidFill>
                    <a:srgbClr val="FFFFFF"/>
                  </a:solidFill>
                  <a:effectLst/>
                  <a:latin typeface="Times New Roman" panose="02020603050405020304" pitchFamily="18" charset="0"/>
                  <a:ea typeface="Times New Roman" panose="02020603050405020304" pitchFamily="18" charset="0"/>
                </a:rPr>
                <a:t>Evaluation</a:t>
              </a:r>
              <a:endParaRPr lang="en-US" sz="1400">
                <a:effectLst/>
                <a:latin typeface="Times New Roman" panose="02020603050405020304" pitchFamily="18" charset="0"/>
                <a:ea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AD8E9447-570D-42CD-8683-84E22F70474F}"/>
                </a:ext>
              </a:extLst>
            </p:cNvPr>
            <p:cNvCxnSpPr/>
            <p:nvPr/>
          </p:nvCxnSpPr>
          <p:spPr>
            <a:xfrm>
              <a:off x="3228109" y="358486"/>
              <a:ext cx="4424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FBD0D57D-DEF7-BD83-436F-F1000897BDC6}"/>
                </a:ext>
              </a:extLst>
            </p:cNvPr>
            <p:cNvCxnSpPr>
              <a:cxnSpLocks/>
            </p:cNvCxnSpPr>
            <p:nvPr/>
          </p:nvCxnSpPr>
          <p:spPr>
            <a:xfrm>
              <a:off x="5015346" y="351559"/>
              <a:ext cx="272530" cy="100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1F36303B-EE97-DAA9-FB49-2B3C7654464B}"/>
                </a:ext>
              </a:extLst>
            </p:cNvPr>
            <p:cNvCxnSpPr>
              <a:cxnSpLocks/>
            </p:cNvCxnSpPr>
            <p:nvPr/>
          </p:nvCxnSpPr>
          <p:spPr>
            <a:xfrm flipV="1">
              <a:off x="6643255" y="351559"/>
              <a:ext cx="344713" cy="62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8B4DC2E9-9D4C-EA1B-571C-07459C322BB0}"/>
                </a:ext>
              </a:extLst>
            </p:cNvPr>
            <p:cNvCxnSpPr>
              <a:cxnSpLocks/>
            </p:cNvCxnSpPr>
            <p:nvPr/>
          </p:nvCxnSpPr>
          <p:spPr>
            <a:xfrm>
              <a:off x="4346864" y="684068"/>
              <a:ext cx="0" cy="414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A5A34448-1282-E842-5F1A-D7E53A7872D5}"/>
                </a:ext>
              </a:extLst>
            </p:cNvPr>
            <p:cNvCxnSpPr>
              <a:cxnSpLocks/>
            </p:cNvCxnSpPr>
            <p:nvPr/>
          </p:nvCxnSpPr>
          <p:spPr>
            <a:xfrm flipH="1">
              <a:off x="7665027" y="677141"/>
              <a:ext cx="1" cy="3034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69C012FE-2588-FBAE-1D65-1E6C049ADA35}"/>
                </a:ext>
              </a:extLst>
            </p:cNvPr>
            <p:cNvCxnSpPr>
              <a:cxnSpLocks/>
            </p:cNvCxnSpPr>
            <p:nvPr/>
          </p:nvCxnSpPr>
          <p:spPr>
            <a:xfrm flipH="1">
              <a:off x="7665027" y="1605395"/>
              <a:ext cx="1" cy="3034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Rounded Corners 16">
              <a:extLst>
                <a:ext uri="{FF2B5EF4-FFF2-40B4-BE49-F238E27FC236}">
                  <a16:creationId xmlns:a16="http://schemas.microsoft.com/office/drawing/2014/main" id="{94252CE0-78CF-FBFD-11E2-E50033C52054}"/>
                </a:ext>
              </a:extLst>
            </p:cNvPr>
            <p:cNvSpPr/>
            <p:nvPr/>
          </p:nvSpPr>
          <p:spPr>
            <a:xfrm>
              <a:off x="1842655" y="0"/>
              <a:ext cx="1352314" cy="6481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1400" b="1" kern="1200">
                  <a:solidFill>
                    <a:srgbClr val="FFFFFF"/>
                  </a:solidFill>
                  <a:effectLst/>
                  <a:ea typeface="Times New Roman" panose="02020603050405020304" pitchFamily="18" charset="0"/>
                  <a:cs typeface="Arial" panose="020B0604020202020204" pitchFamily="34" charset="0"/>
                </a:rPr>
                <a:t>Frame Extraction</a:t>
              </a:r>
              <a:endParaRPr lang="en-US" sz="1400">
                <a:effectLst/>
                <a:latin typeface="Times New Roman" panose="02020603050405020304" pitchFamily="18" charset="0"/>
                <a:ea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BE09A72D-FF9B-2D13-E26E-9E82A651F648}"/>
                </a:ext>
              </a:extLst>
            </p:cNvPr>
            <p:cNvCxnSpPr/>
            <p:nvPr/>
          </p:nvCxnSpPr>
          <p:spPr>
            <a:xfrm>
              <a:off x="1399309" y="325582"/>
              <a:ext cx="4424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237</TotalTime>
  <Words>1411</Words>
  <Application>Microsoft Office PowerPoint</Application>
  <PresentationFormat>Widescreen</PresentationFormat>
  <Paragraphs>145</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Bauhaus 93</vt:lpstr>
      <vt:lpstr>Calibri</vt:lpstr>
      <vt:lpstr>Cambria Math</vt:lpstr>
      <vt:lpstr>Century Gothic</vt:lpstr>
      <vt:lpstr>Times New Roman</vt:lpstr>
      <vt:lpstr>Wingdings</vt:lpstr>
      <vt:lpstr>Wingdings 3</vt:lpstr>
      <vt:lpstr>Slice</vt:lpstr>
      <vt:lpstr>Deep learning based Vehicle detection and speed estimation in traffic using videos </vt:lpstr>
      <vt:lpstr>               TABLE OF CONTENTS</vt:lpstr>
      <vt:lpstr>        INTRODUCTION</vt:lpstr>
      <vt:lpstr>PROBLEM STATEMENT</vt:lpstr>
      <vt:lpstr>OBJECTIVES</vt:lpstr>
      <vt:lpstr>SCOPE OF THE PROJECT</vt:lpstr>
      <vt:lpstr>LITERATURE REVIEW</vt:lpstr>
      <vt:lpstr>PowerPoint Presentation</vt:lpstr>
      <vt:lpstr>PROJECT METHODOLOGY</vt:lpstr>
      <vt:lpstr>Methodology Details</vt:lpstr>
      <vt:lpstr>Yolov8</vt:lpstr>
      <vt:lpstr>Speed estimation</vt:lpstr>
      <vt:lpstr>RESULTS</vt:lpstr>
      <vt:lpstr>RESULTS CONT…</vt:lpstr>
      <vt:lpstr>RESULTS CONT…</vt:lpstr>
      <vt:lpstr>RESULTS CONT…</vt:lpstr>
      <vt:lpstr>RESULTS CONT…</vt:lpstr>
      <vt:lpstr>                       CONCLUSION </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TRAFFIC PREDICTION</dc:title>
  <dc:creator>kusuma kush</dc:creator>
  <cp:lastModifiedBy>Mohammed Ashhad</cp:lastModifiedBy>
  <cp:revision>103</cp:revision>
  <dcterms:created xsi:type="dcterms:W3CDTF">2023-12-16T08:53:00Z</dcterms:created>
  <dcterms:modified xsi:type="dcterms:W3CDTF">2024-05-24T16:30:37Z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343EF98867EA4D249E96AEDC4C8E5E82_13</vt:lpwstr>
  </property>
  <property fmtid="{D5CDD505-2E9C-101B-9397-08002B2CF9AE}" pid="3" name="KSOProductBuildVer">
    <vt:lpwstr>1033-12.2.0.13489</vt:lpwstr>
  </property>
</Properties>
</file>